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3" r:id="rId3"/>
    <p:sldMasterId id="2147483680" r:id="rId4"/>
    <p:sldMasterId id="2147483693" r:id="rId5"/>
  </p:sldMasterIdLst>
  <p:notesMasterIdLst>
    <p:notesMasterId r:id="rId152"/>
  </p:notesMasterIdLst>
  <p:sldIdLst>
    <p:sldId id="256" r:id="rId6"/>
    <p:sldId id="1081" r:id="rId7"/>
    <p:sldId id="2756" r:id="rId8"/>
    <p:sldId id="2740" r:id="rId9"/>
    <p:sldId id="2741" r:id="rId10"/>
    <p:sldId id="2742" r:id="rId11"/>
    <p:sldId id="2743" r:id="rId12"/>
    <p:sldId id="1059" r:id="rId13"/>
    <p:sldId id="1078" r:id="rId14"/>
    <p:sldId id="1079" r:id="rId15"/>
    <p:sldId id="1080" r:id="rId16"/>
    <p:sldId id="1077" r:id="rId17"/>
    <p:sldId id="2765" r:id="rId18"/>
    <p:sldId id="1067" r:id="rId19"/>
    <p:sldId id="1056" r:id="rId20"/>
    <p:sldId id="2762" r:id="rId21"/>
    <p:sldId id="2734" r:id="rId22"/>
    <p:sldId id="1054" r:id="rId23"/>
    <p:sldId id="1084" r:id="rId24"/>
    <p:sldId id="1085" r:id="rId25"/>
    <p:sldId id="1055" r:id="rId26"/>
    <p:sldId id="2729" r:id="rId27"/>
    <p:sldId id="1075" r:id="rId28"/>
    <p:sldId id="1076" r:id="rId29"/>
    <p:sldId id="1083" r:id="rId30"/>
    <p:sldId id="1086" r:id="rId31"/>
    <p:sldId id="2725" r:id="rId32"/>
    <p:sldId id="2723" r:id="rId33"/>
    <p:sldId id="2724" r:id="rId34"/>
    <p:sldId id="2727" r:id="rId35"/>
    <p:sldId id="2726" r:id="rId36"/>
    <p:sldId id="2750" r:id="rId37"/>
    <p:sldId id="2751" r:id="rId38"/>
    <p:sldId id="2730" r:id="rId39"/>
    <p:sldId id="2969" r:id="rId40"/>
    <p:sldId id="2973" r:id="rId41"/>
    <p:sldId id="2971" r:id="rId42"/>
    <p:sldId id="2972" r:id="rId43"/>
    <p:sldId id="896" r:id="rId44"/>
    <p:sldId id="2731" r:id="rId45"/>
    <p:sldId id="868" r:id="rId46"/>
    <p:sldId id="2974" r:id="rId47"/>
    <p:sldId id="2963" r:id="rId48"/>
    <p:sldId id="918" r:id="rId49"/>
    <p:sldId id="2970" r:id="rId50"/>
    <p:sldId id="2739" r:id="rId51"/>
    <p:sldId id="2766" r:id="rId52"/>
    <p:sldId id="2732" r:id="rId53"/>
    <p:sldId id="2733" r:id="rId54"/>
    <p:sldId id="2958" r:id="rId55"/>
    <p:sldId id="2965" r:id="rId56"/>
    <p:sldId id="2968" r:id="rId57"/>
    <p:sldId id="2966" r:id="rId58"/>
    <p:sldId id="2735" r:id="rId59"/>
    <p:sldId id="2964" r:id="rId60"/>
    <p:sldId id="873" r:id="rId61"/>
    <p:sldId id="529" r:id="rId62"/>
    <p:sldId id="497" r:id="rId63"/>
    <p:sldId id="498" r:id="rId64"/>
    <p:sldId id="499" r:id="rId65"/>
    <p:sldId id="500" r:id="rId66"/>
    <p:sldId id="2759" r:id="rId67"/>
    <p:sldId id="874" r:id="rId68"/>
    <p:sldId id="893" r:id="rId69"/>
    <p:sldId id="2772" r:id="rId70"/>
    <p:sldId id="919" r:id="rId71"/>
    <p:sldId id="2771" r:id="rId72"/>
    <p:sldId id="2770" r:id="rId73"/>
    <p:sldId id="920" r:id="rId74"/>
    <p:sldId id="505" r:id="rId75"/>
    <p:sldId id="876" r:id="rId76"/>
    <p:sldId id="508" r:id="rId77"/>
    <p:sldId id="877" r:id="rId78"/>
    <p:sldId id="878" r:id="rId79"/>
    <p:sldId id="2755" r:id="rId80"/>
    <p:sldId id="879" r:id="rId81"/>
    <p:sldId id="880" r:id="rId82"/>
    <p:sldId id="538" r:id="rId83"/>
    <p:sldId id="881" r:id="rId84"/>
    <p:sldId id="2754" r:id="rId85"/>
    <p:sldId id="2757" r:id="rId86"/>
    <p:sldId id="2753" r:id="rId87"/>
    <p:sldId id="2752" r:id="rId88"/>
    <p:sldId id="882" r:id="rId89"/>
    <p:sldId id="889" r:id="rId90"/>
    <p:sldId id="257" r:id="rId91"/>
    <p:sldId id="478" r:id="rId92"/>
    <p:sldId id="479" r:id="rId93"/>
    <p:sldId id="552" r:id="rId94"/>
    <p:sldId id="553" r:id="rId95"/>
    <p:sldId id="554" r:id="rId96"/>
    <p:sldId id="504" r:id="rId97"/>
    <p:sldId id="2746" r:id="rId98"/>
    <p:sldId id="2720" r:id="rId99"/>
    <p:sldId id="473" r:id="rId100"/>
    <p:sldId id="2745" r:id="rId101"/>
    <p:sldId id="2663" r:id="rId102"/>
    <p:sldId id="551" r:id="rId103"/>
    <p:sldId id="2664" r:id="rId104"/>
    <p:sldId id="572" r:id="rId105"/>
    <p:sldId id="564" r:id="rId106"/>
    <p:sldId id="565" r:id="rId107"/>
    <p:sldId id="570" r:id="rId108"/>
    <p:sldId id="569" r:id="rId109"/>
    <p:sldId id="2728" r:id="rId110"/>
    <p:sldId id="520" r:id="rId111"/>
    <p:sldId id="2666" r:id="rId112"/>
    <p:sldId id="567" r:id="rId113"/>
    <p:sldId id="568" r:id="rId114"/>
    <p:sldId id="573" r:id="rId115"/>
    <p:sldId id="2758" r:id="rId116"/>
    <p:sldId id="2767" r:id="rId117"/>
    <p:sldId id="2768" r:id="rId118"/>
    <p:sldId id="536" r:id="rId119"/>
    <p:sldId id="519" r:id="rId120"/>
    <p:sldId id="910" r:id="rId121"/>
    <p:sldId id="521" r:id="rId122"/>
    <p:sldId id="522" r:id="rId123"/>
    <p:sldId id="523" r:id="rId124"/>
    <p:sldId id="903" r:id="rId125"/>
    <p:sldId id="906" r:id="rId126"/>
    <p:sldId id="902" r:id="rId127"/>
    <p:sldId id="899" r:id="rId128"/>
    <p:sldId id="900" r:id="rId129"/>
    <p:sldId id="2737" r:id="rId130"/>
    <p:sldId id="2738" r:id="rId131"/>
    <p:sldId id="986" r:id="rId132"/>
    <p:sldId id="989" r:id="rId133"/>
    <p:sldId id="990" r:id="rId134"/>
    <p:sldId id="995" r:id="rId135"/>
    <p:sldId id="1072" r:id="rId136"/>
    <p:sldId id="1071" r:id="rId137"/>
    <p:sldId id="1082" r:id="rId138"/>
    <p:sldId id="2749" r:id="rId139"/>
    <p:sldId id="2748" r:id="rId140"/>
    <p:sldId id="2744" r:id="rId141"/>
    <p:sldId id="2761" r:id="rId142"/>
    <p:sldId id="2760" r:id="rId143"/>
    <p:sldId id="2763" r:id="rId144"/>
    <p:sldId id="1062" r:id="rId145"/>
    <p:sldId id="2747" r:id="rId146"/>
    <p:sldId id="2736" r:id="rId147"/>
    <p:sldId id="974" r:id="rId148"/>
    <p:sldId id="2769" r:id="rId149"/>
    <p:sldId id="2764" r:id="rId150"/>
    <p:sldId id="1057" r:id="rId1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563"/>
    <p:restoredTop sz="82048"/>
  </p:normalViewPr>
  <p:slideViewPr>
    <p:cSldViewPr snapToGrid="0">
      <p:cViewPr varScale="1">
        <p:scale>
          <a:sx n="120" d="100"/>
          <a:sy n="120" d="100"/>
        </p:scale>
        <p:origin x="192" y="1040"/>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theme" Target="theme/theme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presProps" Target="pres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viewProps" Target="viewProp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youtube.com/redirect?q=http%3A%2F%2F2015.agileindia.org&amp;redir_token=QUFFLUhqbTRMMU5hbTUtNTJIblZ0dHpOUGxYSklWMC1uQXxBQ3Jtc0trUWluX0NNSlhTamNybUVsWFhrV294NkRkT0RJSVRNdWtrcFFVUW8wejlhQVI4anhSRFdHeXh4SGQxUmNLVWZMX0c5UWJ6Vmlya0FVV3NtNWJGeWNYMURua2JMNU9CQnc1VnVma19ydXd6UmR4a1NaRQ%3D%3D&amp;event=video_description&amp;v=lYlqhvzI_VQ"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84212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32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286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294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94025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9475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4997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508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775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652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558543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924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60430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5570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63274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0026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50299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21619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97573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520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245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755499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525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36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124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2479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655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8887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rPr>
              <a:pPr marL="0" marR="0" lvl="0" indent="0" algn="r" defTabSz="800100" rtl="0" eaLnBrk="0" fontAlgn="base" latinLnBrk="0" hangingPunct="0">
                <a:lnSpc>
                  <a:spcPct val="100000"/>
                </a:lnSpc>
                <a:spcBef>
                  <a:spcPct val="0"/>
                </a:spcBef>
                <a:spcAft>
                  <a:spcPct val="0"/>
                </a:spcAft>
                <a:buClrTx/>
                <a:buSzTx/>
                <a:buFontTx/>
                <a:buNone/>
                <a:tabLst/>
                <a:defRPr/>
              </a:pPr>
              <a:t>50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sym typeface="Arial"/>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8788259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8928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5708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06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24403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109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8785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4800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0917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9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2996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866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3781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7756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4321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6848888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a:t>Initial idea:</a:t>
            </a:r>
          </a:p>
          <a:p>
            <a:pPr marL="285750" indent="-285750">
              <a:buFont typeface="Arial" pitchFamily="34" charset="0"/>
              <a:buChar char="•"/>
            </a:pPr>
            <a:r>
              <a:rPr lang="en-GB" sz="1200">
                <a:solidFill>
                  <a:schemeClr val="bg1"/>
                </a:solidFill>
                <a:latin typeface="STXinwei Regular"/>
                <a:ea typeface="Arial" charset="0"/>
                <a:cs typeface="Arial" charset="0"/>
              </a:rPr>
              <a:t>Innovative small press could change the juicing industry.</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200">
                <a:solidFill>
                  <a:schemeClr val="bg1"/>
                </a:solidFill>
                <a:latin typeface="STXinwei Regular"/>
                <a:ea typeface="方正兰亭超细黑简体" charset="0"/>
              </a:rPr>
              <a:t>Identify Customer Needs</a:t>
            </a:r>
            <a:r>
              <a:rPr lang="en-GB" altLang="x-none" sz="1200">
                <a:solidFill>
                  <a:schemeClr val="bg1"/>
                </a:solidFill>
                <a:latin typeface="STXinwei Regular"/>
                <a:ea typeface="方正兰亭超细黑简体" charset="0"/>
                <a:cs typeface="Arial" charset="0"/>
              </a:rPr>
              <a:t>:</a:t>
            </a:r>
          </a:p>
          <a:p>
            <a:pPr marL="285750" indent="-285750">
              <a:buFont typeface="Arial" pitchFamily="34" charset="0"/>
              <a:buChar char="•"/>
            </a:pPr>
            <a:r>
              <a:rPr lang="en-US" sz="1800">
                <a:solidFill>
                  <a:schemeClr val="bg1"/>
                </a:solidFill>
                <a:latin typeface="STXinwei Regular"/>
                <a:ea typeface="Arial" charset="0"/>
                <a:cs typeface="Arial" charset="0"/>
              </a:rPr>
              <a:t>Customers need juice</a:t>
            </a:r>
            <a:r>
              <a:rPr lang="en-GB" sz="1800">
                <a:solidFill>
                  <a:schemeClr val="bg1"/>
                </a:solidFill>
                <a:latin typeface="STXinwei Regular"/>
                <a:ea typeface="Arial" charset="0"/>
                <a:cs typeface="Arial" charset="0"/>
              </a:rPr>
              <a:t> or a press?</a:t>
            </a:r>
          </a:p>
          <a:p>
            <a:pPr marL="285750" indent="-285750">
              <a:buFont typeface="Arial" pitchFamily="34" charset="0"/>
              <a:buChar char="•"/>
            </a:pPr>
            <a:r>
              <a:rPr lang="en-GB" sz="1800">
                <a:solidFill>
                  <a:schemeClr val="bg1"/>
                </a:solidFill>
                <a:latin typeface="STXinwei Regular"/>
                <a:ea typeface="Arial" charset="0"/>
                <a:cs typeface="Arial" charset="0"/>
              </a:rPr>
              <a:t>Customers need fast and clean juice making</a:t>
            </a:r>
          </a:p>
          <a:p>
            <a:pPr marL="285750" indent="-285750">
              <a:buFont typeface="Arial" pitchFamily="34" charset="0"/>
              <a:buChar char="•"/>
            </a:pPr>
            <a:r>
              <a:rPr lang="en-US" sz="1800">
                <a:solidFill>
                  <a:schemeClr val="bg1"/>
                </a:solidFill>
                <a:latin typeface="STXinwei Regular"/>
                <a:ea typeface="Arial" charset="0"/>
                <a:cs typeface="Arial" charset="0"/>
              </a:rPr>
              <a:t>Smart phone app to monitor their diet</a:t>
            </a:r>
            <a:endParaRPr lang="en-GB" sz="1800">
              <a:solidFill>
                <a:schemeClr val="bg1"/>
              </a:solidFill>
              <a:latin typeface="STXinwei Regular"/>
              <a:ea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800">
                <a:solidFill>
                  <a:schemeClr val="bg1"/>
                </a:solidFill>
                <a:latin typeface="STXinwei Regular"/>
                <a:ea typeface="方正兰亭超细黑简体" charset="0"/>
              </a:rPr>
              <a:t>Target Specification</a:t>
            </a:r>
            <a:r>
              <a:rPr lang="es-ES" altLang="x-none" sz="18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Thousands of pounds on 200 cm</a:t>
            </a:r>
            <a:r>
              <a:rPr lang="en-US" sz="2800" baseline="30000">
                <a:solidFill>
                  <a:schemeClr val="bg1"/>
                </a:solidFill>
                <a:latin typeface="STXinwei Regular"/>
                <a:ea typeface="Arial" charset="0"/>
                <a:cs typeface="Arial" charset="0"/>
              </a:rPr>
              <a:t>2</a:t>
            </a:r>
            <a:r>
              <a:rPr lang="en-US" sz="2800">
                <a:solidFill>
                  <a:schemeClr val="bg1"/>
                </a:solidFill>
                <a:latin typeface="STXinwei Regular"/>
                <a:ea typeface="Arial" charset="0"/>
                <a:cs typeface="Arial" charset="0"/>
              </a:rPr>
              <a:t> surface press</a:t>
            </a:r>
          </a:p>
          <a:p>
            <a:pPr marL="285750" indent="-285750">
              <a:buFont typeface="Arial" pitchFamily="34" charset="0"/>
              <a:buChar char="•"/>
            </a:pPr>
            <a:r>
              <a:rPr lang="en-US" sz="2800">
                <a:solidFill>
                  <a:schemeClr val="bg1"/>
                </a:solidFill>
                <a:latin typeface="STXinwei Regular"/>
                <a:ea typeface="Arial" charset="0"/>
                <a:cs typeface="Arial" charset="0"/>
              </a:rPr>
              <a:t>Home appliance or Businesses?</a:t>
            </a:r>
          </a:p>
          <a:p>
            <a:pPr marL="285750" indent="-285750">
              <a:buFont typeface="Arial" pitchFamily="34" charset="0"/>
              <a:buChar char="•"/>
            </a:pPr>
            <a:r>
              <a:rPr lang="en-US" sz="2800">
                <a:solidFill>
                  <a:schemeClr val="bg1"/>
                </a:solidFill>
                <a:latin typeface="STXinwei Regular"/>
                <a:ea typeface="Arial" charset="0"/>
                <a:cs typeface="Arial" charset="0"/>
              </a:rPr>
              <a:t>Producing a juice in &lt;90 </a:t>
            </a:r>
            <a:r>
              <a:rPr lang="en-GB" sz="2800">
                <a:solidFill>
                  <a:schemeClr val="bg1"/>
                </a:solidFill>
                <a:latin typeface="STXinwei Regular"/>
                <a:ea typeface="Arial" charset="0"/>
                <a:cs typeface="Arial" charset="0"/>
              </a:rPr>
              <a:t>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2800">
                <a:solidFill>
                  <a:schemeClr val="bg1"/>
                </a:solidFill>
                <a:latin typeface="STXinwei Regular"/>
                <a:ea typeface="方正兰亭超细黑简体" charset="0"/>
              </a:rPr>
              <a:t>Concept Generation</a:t>
            </a:r>
            <a:r>
              <a:rPr lang="es-ES" altLang="x-none" sz="40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Over engineered (24 pieces for the lock door system).</a:t>
            </a:r>
          </a:p>
          <a:p>
            <a:pPr marL="285750" indent="-285750">
              <a:buFont typeface="Arial" pitchFamily="34" charset="0"/>
              <a:buChar char="•"/>
            </a:pPr>
            <a:r>
              <a:rPr lang="en-US" sz="2800">
                <a:solidFill>
                  <a:schemeClr val="bg1"/>
                </a:solidFill>
                <a:latin typeface="STXinwei Regular"/>
                <a:ea typeface="Arial" charset="0"/>
                <a:cs typeface="Arial" charset="0"/>
              </a:rPr>
              <a:t>Cold pressured</a:t>
            </a:r>
          </a:p>
          <a:p>
            <a:pPr marL="285750" indent="-285750">
              <a:buFont typeface="Arial" pitchFamily="34" charset="0"/>
              <a:buChar char="•"/>
            </a:pPr>
            <a:r>
              <a:rPr lang="en-US" sz="2800">
                <a:solidFill>
                  <a:schemeClr val="bg1"/>
                </a:solidFill>
                <a:latin typeface="STXinwei Regular"/>
                <a:ea typeface="Arial" charset="0"/>
                <a:cs typeface="Arial" charset="0"/>
              </a:rPr>
              <a:t>QR scan to apply the exact pressure.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s-ES" altLang="zh-CN" sz="2800">
                <a:solidFill>
                  <a:schemeClr val="bg1"/>
                </a:solidFill>
              </a:rPr>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s-ES" altLang="zh-CN" sz="2800">
              <a:solidFill>
                <a:schemeClr val="bg1"/>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2074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2026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81156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3179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87</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7692110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88</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5535256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36289978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369949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97</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748227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143569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99</a:t>
            </a:fld>
            <a:endParaRPr lang="en-US">
              <a:solidFill>
                <a:prstClr val="black"/>
              </a:solidFill>
            </a:endParaRPr>
          </a:p>
        </p:txBody>
      </p:sp>
    </p:spTree>
    <p:extLst>
      <p:ext uri="{BB962C8B-B14F-4D97-AF65-F5344CB8AC3E}">
        <p14:creationId xmlns:p14="http://schemas.microsoft.com/office/powerpoint/2010/main" val="2014389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103</a:t>
            </a:fld>
            <a:endParaRPr lang="en-US">
              <a:solidFill>
                <a:prstClr val="black"/>
              </a:solidFill>
            </a:endParaRPr>
          </a:p>
        </p:txBody>
      </p:sp>
    </p:spTree>
    <p:extLst>
      <p:ext uri="{BB962C8B-B14F-4D97-AF65-F5344CB8AC3E}">
        <p14:creationId xmlns:p14="http://schemas.microsoft.com/office/powerpoint/2010/main" val="14662200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855348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a:t>
            </a:r>
            <a:r>
              <a:rPr lang="en-US" baseline="0" dirty="0"/>
              <a:t> </a:t>
            </a:r>
            <a:r>
              <a:rPr lang="en-US" baseline="0" dirty="0" err="1"/>
              <a:t>functor</a:t>
            </a:r>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107</a:t>
            </a:fld>
            <a:endParaRPr lang="en-US">
              <a:solidFill>
                <a:prstClr val="black"/>
              </a:solidFill>
            </a:endParaRPr>
          </a:p>
        </p:txBody>
      </p:sp>
    </p:spTree>
    <p:extLst>
      <p:ext uri="{BB962C8B-B14F-4D97-AF65-F5344CB8AC3E}">
        <p14:creationId xmlns:p14="http://schemas.microsoft.com/office/powerpoint/2010/main" val="26105303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20013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successful scale any method or practice, it has to have some basis in theory. This presentation will use insights from complex adaptive systems theory and the cognitive sciences to lay a foundation for that theory. Seeing software development as a problem of knowledge management, the theory will elaborate a understanding of applications as the emergent property of a co-evolutionary interactions between technology capability and unarticulated user requirements. Having established a basic theory a range of methods and tools will be elaborated. These include: - Narrative based approaches to requirements capture (not to be confused with Story telling or story boarding) which gather thousands of fragmented self-signified anecdotes relating to real and imagined needs within a user community and allow interpretation and integration into project planning. - Approaches to project planning and implementation that focus on the creation of self-</a:t>
            </a:r>
            <a:r>
              <a:rPr lang="en-US" dirty="0" err="1"/>
              <a:t>organising</a:t>
            </a:r>
            <a:r>
              <a:rPr lang="en-US" dirty="0"/>
              <a:t> teams of specialists and users to create novel approaches, supported by evidence to previously intractable problems. This is particularly relevant to the 5-10% of any major project which creates 95-90% of the grief. - The integration of tools such as blogs, wiki's </a:t>
            </a:r>
            <a:r>
              <a:rPr lang="en-US" dirty="0" err="1"/>
              <a:t>etc</a:t>
            </a:r>
            <a:r>
              <a:rPr lang="en-US" dirty="0"/>
              <a:t> into the development environment. Too often corporate environments over-constrain those tools into over rigid structures which destroy their utility. Conference: </a:t>
            </a:r>
            <a:r>
              <a:rPr lang="en-US" dirty="0">
                <a:hlinkClick r:id="rId3"/>
              </a:rPr>
              <a:t>http://2015.agileindia.org</a:t>
            </a:r>
            <a:endParaRPr lang="en-US" dirty="0"/>
          </a:p>
          <a:p>
            <a:endParaRPr lang="en-TW" dirty="0"/>
          </a:p>
        </p:txBody>
      </p:sp>
    </p:spTree>
    <p:extLst>
      <p:ext uri="{BB962C8B-B14F-4D97-AF65-F5344CB8AC3E}">
        <p14:creationId xmlns:p14="http://schemas.microsoft.com/office/powerpoint/2010/main" val="29441961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058182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97872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426565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1154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8408158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41801822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773869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9625301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413281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432523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977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7088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334527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6384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5790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10228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68929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9229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08504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1642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02706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48307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06939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07116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71896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70298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731313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70246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44130E-AC64-44D5-8127-B3CD6A622587}" type="datetime1">
              <a:rPr lang="zh-CN" altLang="en-US" smtClean="0"/>
              <a:pPr/>
              <a:t>2020/10/21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7139221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336588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623217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574961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07926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351177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763158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166235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7093779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5307420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731040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328287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136998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74323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351309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295918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065126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932452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14088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42029503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8050523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315268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24186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49102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6006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jp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1.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theme" Target="../theme/theme5.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6" r:id="rId6"/>
    <p:sldLayoutId id="2147483657" r:id="rId7"/>
    <p:sldLayoutId id="214748367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10/21/20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39349596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10/21/20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23203268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92" r:id="rId7"/>
  </p:sldLayoutIdLst>
  <p:txStyles>
    <p:titleStyle>
      <a:lvl1pPr algn="ctr" defTabSz="342900" rtl="0" eaLnBrk="1" latinLnBrk="0" hangingPunct="1">
        <a:spcBef>
          <a:spcPct val="0"/>
        </a:spcBef>
        <a:buNone/>
        <a:defRPr sz="3300" kern="1200">
          <a:solidFill>
            <a:schemeClr val="bg1"/>
          </a:solidFill>
          <a:latin typeface="Weibei SC" charset="-122"/>
          <a:ea typeface="Weibei SC" charset="-122"/>
          <a:cs typeface="Weibei SC" charset="-122"/>
        </a:defRPr>
      </a:lvl1pPr>
    </p:titleStyle>
    <p:bodyStyle>
      <a:lvl1pPr marL="257175" indent="-257175" algn="l" defTabSz="3429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1pPr>
      <a:lvl2pPr marL="557213" indent="-214313" algn="l" defTabSz="342900" rtl="0" eaLnBrk="1" latinLnBrk="0" hangingPunct="1">
        <a:spcBef>
          <a:spcPct val="20000"/>
        </a:spcBef>
        <a:buFont typeface="Arial"/>
        <a:buChar char="–"/>
        <a:defRPr sz="2100" kern="1200">
          <a:solidFill>
            <a:schemeClr val="bg1"/>
          </a:solidFill>
          <a:latin typeface="Weibei SC" charset="-122"/>
          <a:ea typeface="Weibei SC" charset="-122"/>
          <a:cs typeface="Weibei SC" charset="-122"/>
        </a:defRPr>
      </a:lvl2pPr>
      <a:lvl3pPr marL="857250" indent="-171450" algn="l" defTabSz="342900" rtl="0" eaLnBrk="1" latinLnBrk="0" hangingPunct="1">
        <a:spcBef>
          <a:spcPct val="20000"/>
        </a:spcBef>
        <a:buFont typeface="Arial"/>
        <a:buChar char="•"/>
        <a:defRPr sz="1800" kern="1200">
          <a:solidFill>
            <a:schemeClr val="bg1"/>
          </a:solidFill>
          <a:latin typeface="Weibei SC" charset="-122"/>
          <a:ea typeface="Weibei SC" charset="-122"/>
          <a:cs typeface="Weibei SC" charset="-122"/>
        </a:defRPr>
      </a:lvl3pPr>
      <a:lvl4pPr marL="12001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4pPr>
      <a:lvl5pPr marL="15430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3121851943"/>
      </p:ext>
    </p:extLst>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1936638136"/>
      </p:ext>
    </p:extLst>
  </p:cSld>
  <p:clrMap bg1="lt1" tx1="dk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tiff"/><Relationship Id="rId4" Type="http://schemas.openxmlformats.org/officeDocument/2006/relationships/hyperlink" Target="http://vectorstock.com/19590847"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Transdisciplinarity#Global_educa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worldcat.org/search?fq=x0:jrnl&amp;q=n2:2255-033X" TargetMode="External"/><Relationship Id="rId4" Type="http://schemas.openxmlformats.org/officeDocument/2006/relationships/hyperlink" Target="https://en.wikipedia.org/wiki/ISSN_(identifier)" TargetMode="External"/></Relationships>
</file>

<file path=ppt/slides/_rels/slide100.xml.rels><?xml version="1.0" encoding="UTF-8" standalone="yes"?>
<Relationships xmlns="http://schemas.openxmlformats.org/package/2006/relationships"><Relationship Id="rId2" Type="http://schemas.openxmlformats.org/officeDocument/2006/relationships/image" Target="../media/image164.tiff"/><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2" Type="http://schemas.openxmlformats.org/officeDocument/2006/relationships/image" Target="../media/image165.tiff"/><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3" Type="http://schemas.openxmlformats.org/officeDocument/2006/relationships/hyperlink" Target="https://youtu.be/epAsrXqVWfI?t=54"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0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3.xml"/><Relationship Id="rId1" Type="http://schemas.openxmlformats.org/officeDocument/2006/relationships/slideLayout" Target="../slideLayouts/slideLayout24.xml"/><Relationship Id="rId4" Type="http://schemas.openxmlformats.org/officeDocument/2006/relationships/image" Target="../media/image153.png"/></Relationships>
</file>

<file path=ppt/slides/_rels/slide10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175.png"/><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s://youtu.be/IOiZatlZtGU?t=1594" TargetMode="External"/><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s://youtu.be/BdXWlQsd7RI?t=511" TargetMode="External"/><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8" Type="http://schemas.openxmlformats.org/officeDocument/2006/relationships/image" Target="../media/image184.jpeg"/><Relationship Id="rId13" Type="http://schemas.openxmlformats.org/officeDocument/2006/relationships/image" Target="../media/image189.png"/><Relationship Id="rId3" Type="http://schemas.openxmlformats.org/officeDocument/2006/relationships/image" Target="../media/image179.jpeg"/><Relationship Id="rId7" Type="http://schemas.openxmlformats.org/officeDocument/2006/relationships/image" Target="../media/image183.jpeg"/><Relationship Id="rId12" Type="http://schemas.openxmlformats.org/officeDocument/2006/relationships/image" Target="../media/image188.png"/><Relationship Id="rId2" Type="http://schemas.openxmlformats.org/officeDocument/2006/relationships/image" Target="../media/image178.jpeg"/><Relationship Id="rId1" Type="http://schemas.openxmlformats.org/officeDocument/2006/relationships/slideLayout" Target="../slideLayouts/slideLayout24.xml"/><Relationship Id="rId6" Type="http://schemas.openxmlformats.org/officeDocument/2006/relationships/image" Target="../media/image182.jpeg"/><Relationship Id="rId11" Type="http://schemas.openxmlformats.org/officeDocument/2006/relationships/image" Target="../media/image187.png"/><Relationship Id="rId5" Type="http://schemas.openxmlformats.org/officeDocument/2006/relationships/image" Target="../media/image181.jpeg"/><Relationship Id="rId10" Type="http://schemas.openxmlformats.org/officeDocument/2006/relationships/image" Target="../media/image186.jpeg"/><Relationship Id="rId4" Type="http://schemas.openxmlformats.org/officeDocument/2006/relationships/image" Target="../media/image180.jpeg"/><Relationship Id="rId9" Type="http://schemas.openxmlformats.org/officeDocument/2006/relationships/image" Target="../media/image185.jpeg"/></Relationships>
</file>

<file path=ppt/slides/_rels/slide1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0.png"/><Relationship Id="rId1" Type="http://schemas.openxmlformats.org/officeDocument/2006/relationships/slideLayout" Target="../slideLayouts/slideLayout21.xml"/><Relationship Id="rId4" Type="http://schemas.openxmlformats.org/officeDocument/2006/relationships/image" Target="../media/image191.png"/></Relationships>
</file>

<file path=ppt/slides/_rels/slide1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0.png"/><Relationship Id="rId1" Type="http://schemas.openxmlformats.org/officeDocument/2006/relationships/slideLayout" Target="../slideLayouts/slideLayout21.xml"/><Relationship Id="rId4" Type="http://schemas.openxmlformats.org/officeDocument/2006/relationships/image" Target="../media/image192.png"/></Relationships>
</file>

<file path=ppt/slides/_rels/slide1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0.png"/><Relationship Id="rId1" Type="http://schemas.openxmlformats.org/officeDocument/2006/relationships/slideLayout" Target="../slideLayouts/slideLayout21.xml"/><Relationship Id="rId4" Type="http://schemas.openxmlformats.org/officeDocument/2006/relationships/image" Target="../media/image193.png"/></Relationships>
</file>

<file path=ppt/slides/_rels/slide1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0.png"/><Relationship Id="rId1" Type="http://schemas.openxmlformats.org/officeDocument/2006/relationships/slideLayout" Target="../slideLayouts/slideLayout21.xml"/><Relationship Id="rId4" Type="http://schemas.openxmlformats.org/officeDocument/2006/relationships/image" Target="../media/image194.png"/></Relationships>
</file>

<file path=ppt/slides/_rels/slide11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0.png"/><Relationship Id="rId1" Type="http://schemas.openxmlformats.org/officeDocument/2006/relationships/slideLayout" Target="../slideLayouts/slideLayout21.xml"/><Relationship Id="rId4" Type="http://schemas.openxmlformats.org/officeDocument/2006/relationships/image" Target="../media/image195.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1.xml"/></Relationships>
</file>

<file path=ppt/slides/_rels/slide12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3" Type="http://schemas.openxmlformats.org/officeDocument/2006/relationships/hyperlink" Target="https://youtu.be/0LAtNXo9rbE?t=10760"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126.xml.rels><?xml version="1.0" encoding="UTF-8" standalone="yes"?>
<Relationships xmlns="http://schemas.openxmlformats.org/package/2006/relationships"><Relationship Id="rId3" Type="http://schemas.openxmlformats.org/officeDocument/2006/relationships/hyperlink" Target="https://youtu.be/lYlqhvzI_VQ?t=2168"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27.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06.png"/><Relationship Id="rId3" Type="http://schemas.openxmlformats.org/officeDocument/2006/relationships/hyperlink" Target="https://youtu.be/zofMPB52Y3M?t=51" TargetMode="External"/><Relationship Id="rId7" Type="http://schemas.openxmlformats.org/officeDocument/2006/relationships/hyperlink" Target="https://en.wikipedia.org/wiki/Frank_Wilczek" TargetMode="External"/><Relationship Id="rId12" Type="http://schemas.openxmlformats.org/officeDocument/2006/relationships/hyperlink" Target="https://youtu.be/zofMPB52Y3M?t=386"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204.png"/><Relationship Id="rId11" Type="http://schemas.openxmlformats.org/officeDocument/2006/relationships/hyperlink" Target="https://en.wikipedia.org/wiki/Strong_interaction" TargetMode="External"/><Relationship Id="rId5" Type="http://schemas.openxmlformats.org/officeDocument/2006/relationships/hyperlink" Target="https://youtu.be/zofMPB52Y3M?t=77" TargetMode="External"/><Relationship Id="rId10" Type="http://schemas.openxmlformats.org/officeDocument/2006/relationships/hyperlink" Target="https://en.wikipedia.org/wiki/Asymptotic_freedom" TargetMode="External"/><Relationship Id="rId4" Type="http://schemas.openxmlformats.org/officeDocument/2006/relationships/image" Target="../media/image203.png"/><Relationship Id="rId9" Type="http://schemas.openxmlformats.org/officeDocument/2006/relationships/hyperlink" Target="https://en.wikipedia.org/wiki/Nobel_Prize_in_Physics"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s://youtu.be/kAy-03hIfck?t=211"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12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hyperlink" Target="https://arxiv.org/pdf/0903.0340.pdf" TargetMode="External"/><Relationship Id="rId1" Type="http://schemas.openxmlformats.org/officeDocument/2006/relationships/slideLayout" Target="../slideLayouts/slideLayout10.xml"/><Relationship Id="rId6" Type="http://schemas.openxmlformats.org/officeDocument/2006/relationships/image" Target="../media/image212.jpeg"/><Relationship Id="rId5" Type="http://schemas.openxmlformats.org/officeDocument/2006/relationships/hyperlink" Target="https://en.wikipedia.org/wiki/Rosetta_Stone" TargetMode="External"/><Relationship Id="rId4" Type="http://schemas.openxmlformats.org/officeDocument/2006/relationships/image" Target="../media/image21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34.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3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5.png"/><Relationship Id="rId4" Type="http://schemas.openxmlformats.org/officeDocument/2006/relationships/hyperlink" Target="https://youtu.be/8iLTA43MBuA?t=172"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hyperlink" Target="https://youtu.be/KQv0lEaDGco?t=662"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18.png"/><Relationship Id="rId7" Type="http://schemas.openxmlformats.org/officeDocument/2006/relationships/hyperlink" Target="https://dlicata.wescreates.wesleyan.edu/" TargetMode="External"/><Relationship Id="rId2" Type="http://schemas.openxmlformats.org/officeDocument/2006/relationships/hyperlink" Target="https://youtu.be/jBPtf_ynoRQ" TargetMode="External"/><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hyperlink" Target="https://youtu.be/YDdDuq2AGw4?t=304" TargetMode="External"/><Relationship Id="rId4" Type="http://schemas.openxmlformats.org/officeDocument/2006/relationships/hyperlink" Target="https://favonia.org/"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hyperlink" Target="https://youtu.be/A6hXn6QCu0k" TargetMode="External"/><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hyperlink" Target="http://www.math.jhu.edu/~eriehl/berkeley-logic.pdf" TargetMode="External"/></Relationships>
</file>

<file path=ppt/slides/_rels/slide139.xml.rels><?xml version="1.0" encoding="UTF-8" standalone="yes"?>
<Relationships xmlns="http://schemas.openxmlformats.org/package/2006/relationships"><Relationship Id="rId3" Type="http://schemas.openxmlformats.org/officeDocument/2006/relationships/hyperlink" Target="https://youtu.be/0AV7vg-16y0" TargetMode="External"/><Relationship Id="rId2" Type="http://schemas.openxmlformats.org/officeDocument/2006/relationships/hyperlink" Target="https://youtu.be/HO4Ro9ufUxs?t=3975" TargetMode="External"/><Relationship Id="rId1" Type="http://schemas.openxmlformats.org/officeDocument/2006/relationships/slideLayout" Target="../slideLayouts/slideLayout2.xml"/><Relationship Id="rId5" Type="http://schemas.openxmlformats.org/officeDocument/2006/relationships/image" Target="../media/image224.png"/><Relationship Id="rId4" Type="http://schemas.openxmlformats.org/officeDocument/2006/relationships/image" Target="../media/image223.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9.jpeg"/><Relationship Id="rId2" Type="http://schemas.openxmlformats.org/officeDocument/2006/relationships/hyperlink" Target="https://georgelakoff.com/books/metaphors-we-live-by/" TargetMode="External"/><Relationship Id="rId1" Type="http://schemas.openxmlformats.org/officeDocument/2006/relationships/slideLayout" Target="../slideLayouts/slideLayout2.xml"/><Relationship Id="rId6" Type="http://schemas.openxmlformats.org/officeDocument/2006/relationships/hyperlink" Target="https://georgelakoff.com/about/women-fire-and-dangerous-things/" TargetMode="External"/><Relationship Id="rId5" Type="http://schemas.openxmlformats.org/officeDocument/2006/relationships/image" Target="../media/image18.jpeg"/><Relationship Id="rId4" Type="http://schemas.openxmlformats.org/officeDocument/2006/relationships/hyperlink" Target="https://wiki2.org/en/Where_Mathematics_Comes_From"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www.turingcentenary.eu/"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226.tiff"/><Relationship Id="rId4" Type="http://schemas.openxmlformats.org/officeDocument/2006/relationships/image" Target="../media/image225.png"/></Relationships>
</file>

<file path=ppt/slides/_rels/slide145.xml.rels><?xml version="1.0" encoding="UTF-8" standalone="yes"?>
<Relationships xmlns="http://schemas.openxmlformats.org/package/2006/relationships"><Relationship Id="rId3" Type="http://schemas.openxmlformats.org/officeDocument/2006/relationships/hyperlink" Target="https://youtu.be/0AV7vg-16y0" TargetMode="External"/><Relationship Id="rId2" Type="http://schemas.openxmlformats.org/officeDocument/2006/relationships/hyperlink" Target="https://youtu.be/QpDTcefoWEQ" TargetMode="Externa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146.xml.rels><?xml version="1.0" encoding="UTF-8" standalone="yes"?>
<Relationships xmlns="http://schemas.openxmlformats.org/package/2006/relationships"><Relationship Id="rId3" Type="http://schemas.openxmlformats.org/officeDocument/2006/relationships/hyperlink" Target="https://res.mdpi.com/d_attachment/entropy/entropy-22-01100/article_deploy/entropy-22-01100.pdf" TargetMode="External"/><Relationship Id="rId2" Type="http://schemas.openxmlformats.org/officeDocument/2006/relationships/notesSlide" Target="../notesSlides/notesSlide75.xml"/><Relationship Id="rId1" Type="http://schemas.openxmlformats.org/officeDocument/2006/relationships/slideLayout" Target="../slideLayouts/slideLayout8.xml"/><Relationship Id="rId6" Type="http://schemas.openxmlformats.org/officeDocument/2006/relationships/image" Target="../media/image229.png"/><Relationship Id="rId5" Type="http://schemas.openxmlformats.org/officeDocument/2006/relationships/hyperlink" Target="https://sciprofiles.com/publication/view/4a27743852aec53776821368cd90a9c3" TargetMode="External"/><Relationship Id="rId4" Type="http://schemas.openxmlformats.org/officeDocument/2006/relationships/image" Target="../media/image228.png"/></Relationships>
</file>

<file path=ppt/slides/_rels/slide15.xml.rels><?xml version="1.0" encoding="UTF-8" standalone="yes"?>
<Relationships xmlns="http://schemas.openxmlformats.org/package/2006/relationships"><Relationship Id="rId3" Type="http://schemas.openxmlformats.org/officeDocument/2006/relationships/hyperlink" Target="http://ghostcities.mit.edu/"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Shinichi_Mochizuki" TargetMode="External"/><Relationship Id="rId3" Type="http://schemas.openxmlformats.org/officeDocument/2006/relationships/hyperlink" Target="https://techdissected.com/web-and-computing/project-xanadu-finally-released-after-54-years/" TargetMode="External"/><Relationship Id="rId7" Type="http://schemas.openxmlformats.org/officeDocument/2006/relationships/hyperlink" Target="https://youtu.be/emDJTGTrEm0"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hyperlink" Target="https://youtu.be/emDJTGTrEm0?t=474" TargetMode="External"/><Relationship Id="rId10" Type="http://schemas.openxmlformats.org/officeDocument/2006/relationships/image" Target="../media/image24.jpeg"/><Relationship Id="rId4" Type="http://schemas.openxmlformats.org/officeDocument/2006/relationships/image" Target="../media/image22.jpeg"/><Relationship Id="rId9" Type="http://schemas.openxmlformats.org/officeDocument/2006/relationships/hyperlink" Target="https://xanadu.com/tco/index.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Bqx6li5dbEY?t=33"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https://dzone.com/articles/learn-how-to-setup-a-cicd-pipeline-from-scratch"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mGGS32kfGK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hyperlink" Target="https://en.wikipedia.org/wiki/Phylogenetic_tree" TargetMode="Externa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hyperlink" Target="https://youtu.be/epAsrXqVWfI?t=414"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hyperlink" Target="https://www.thoughtco.com/what-is-phylogeny-4582303" TargetMode="External"/><Relationship Id="rId3" Type="http://schemas.openxmlformats.org/officeDocument/2006/relationships/image" Target="../media/image28.jpe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hyperlink" Target="https://en.wikipedia.org/wiki/Adaptation" TargetMode="External"/><Relationship Id="rId5" Type="http://schemas.openxmlformats.org/officeDocument/2006/relationships/image" Target="../media/image29.png"/><Relationship Id="rId4" Type="http://schemas.openxmlformats.org/officeDocument/2006/relationships/hyperlink" Target="https://youtu.be/SEejivHRIbE" TargetMode="External"/><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Ontogeny"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www.thoughtco.com/introduction-to-evolution-130035" TargetMode="External"/><Relationship Id="rId4" Type="http://schemas.openxmlformats.org/officeDocument/2006/relationships/hyperlink" Target="https://www.thoughtco.com/what-is-phylogeny-4582303"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youtu.be/yXjpD0SLDIk?t=116"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hyperlink" Target="https://youtu.be/yXjpD0SLDIk?t=216"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hyperlink" Target="https://youtu.be/yXjpD0SLDIk?t=335"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5.png"/><Relationship Id="rId4" Type="http://schemas.openxmlformats.org/officeDocument/2006/relationships/hyperlink" Target="https://youtu.be/8iLTA43MBuA?t=172"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VQ3WLrHVtt4?t=102"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hyperlink" Target="https://youtu.be/yXjpD0SLDIk?t=246"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hyperlink" Target="https://youtu.be/lmcT2mP2bfE?t=481" TargetMode="Externa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hyperlink" Target="https://youtu.be/lmcT2mP2bfE?t=967" TargetMode="Externa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vectorstock.com/19590847"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8" Type="http://schemas.openxmlformats.org/officeDocument/2006/relationships/hyperlink" Target="https://www.math3ma.com/blog/the-yoneda-perspective" TargetMode="External"/><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hyperlink" Target="https://youtu.be/vwF7AHTQaoc" TargetMode="External"/><Relationship Id="rId1" Type="http://schemas.openxmlformats.org/officeDocument/2006/relationships/slideLayout" Target="../slideLayouts/slideLayout2.xml"/><Relationship Id="rId6" Type="http://schemas.openxmlformats.org/officeDocument/2006/relationships/hyperlink" Target="https://youtu.be/vwF7AHTQaoc?t=19" TargetMode="External"/><Relationship Id="rId5" Type="http://schemas.openxmlformats.org/officeDocument/2006/relationships/image" Target="../media/image43.png"/><Relationship Id="rId4" Type="http://schemas.openxmlformats.org/officeDocument/2006/relationships/hyperlink" Target="https://youtu.be/vwF7AHTQaoc?t=8"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5.jpeg"/><Relationship Id="rId7" Type="http://schemas.openxmlformats.org/officeDocument/2006/relationships/image" Target="../media/image47.png"/><Relationship Id="rId2" Type="http://schemas.openxmlformats.org/officeDocument/2006/relationships/hyperlink" Target="https://en.wikipedia.org/wiki/Samuel_Eilenberg" TargetMode="External"/><Relationship Id="rId1" Type="http://schemas.openxmlformats.org/officeDocument/2006/relationships/slideLayout" Target="../slideLayouts/slideLayout21.xml"/><Relationship Id="rId6" Type="http://schemas.openxmlformats.org/officeDocument/2006/relationships/hyperlink" Target="https://www.ams.org/journals/tran/1945-058-00/S0002-9947-1945-0013131-6/S0002-9947-1945-0013131-6.pdf" TargetMode="External"/><Relationship Id="rId5" Type="http://schemas.openxmlformats.org/officeDocument/2006/relationships/image" Target="../media/image46.png"/><Relationship Id="rId10" Type="http://schemas.openxmlformats.org/officeDocument/2006/relationships/image" Target="../media/image49.jpeg"/><Relationship Id="rId4" Type="http://schemas.openxmlformats.org/officeDocument/2006/relationships/hyperlink" Target="https://youtu.be/qyBBD32pT98?t=3034" TargetMode="External"/><Relationship Id="rId9" Type="http://schemas.openxmlformats.org/officeDocument/2006/relationships/hyperlink" Target="https://en.wikipedia.org/wiki/Saunders_Mac_Lane"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en.wikipedia.org/wiki/Vladimir_Voevodsky" TargetMode="External"/><Relationship Id="rId3" Type="http://schemas.openxmlformats.org/officeDocument/2006/relationships/image" Target="../media/image50.png"/><Relationship Id="rId7" Type="http://schemas.openxmlformats.org/officeDocument/2006/relationships/hyperlink" Target="https://coq.inria.fr/" TargetMode="External"/><Relationship Id="rId2" Type="http://schemas.openxmlformats.org/officeDocument/2006/relationships/hyperlink" Target="https://homotopytypetheory.org/book/" TargetMode="External"/><Relationship Id="rId1" Type="http://schemas.openxmlformats.org/officeDocument/2006/relationships/slideLayout" Target="../slideLayouts/slideLayout21.xml"/><Relationship Id="rId6" Type="http://schemas.openxmlformats.org/officeDocument/2006/relationships/hyperlink" Target="https://en.wikipedia.org/wiki/Univalent_foundations" TargetMode="External"/><Relationship Id="rId11" Type="http://schemas.openxmlformats.org/officeDocument/2006/relationships/image" Target="../media/image53.png"/><Relationship Id="rId5" Type="http://schemas.openxmlformats.org/officeDocument/2006/relationships/image" Target="../media/image51.jpeg"/><Relationship Id="rId10" Type="http://schemas.openxmlformats.org/officeDocument/2006/relationships/hyperlink" Target="https://en.wikipedia.org/wiki/Coq#/media/File:Coq_8.5_stdlib_proof.png" TargetMode="External"/><Relationship Id="rId4" Type="http://schemas.openxmlformats.org/officeDocument/2006/relationships/hyperlink" Target="http://computingreviews.com/recommend/bestof/notableitems_2013.cfm" TargetMode="External"/><Relationship Id="rId9"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math.ias.edu/~vladimir/Site3/Univalent_Foundations_files/2014_IAS.pdf" TargetMode="External"/><Relationship Id="rId1" Type="http://schemas.openxmlformats.org/officeDocument/2006/relationships/slideLayout" Target="../slideLayouts/slideLayout21.xml"/><Relationship Id="rId5" Type="http://schemas.openxmlformats.org/officeDocument/2006/relationships/image" Target="../media/image55.jpeg"/><Relationship Id="rId4" Type="http://schemas.openxmlformats.org/officeDocument/2006/relationships/hyperlink" Target="https://en.wikipedia.org/wiki/Vladimir_Voevodsky"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GdTMuivYF3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0.png"/><Relationship Id="rId18" Type="http://schemas.openxmlformats.org/officeDocument/2006/relationships/image" Target="../media/image480.png"/><Relationship Id="rId3" Type="http://schemas.openxmlformats.org/officeDocument/2006/relationships/image" Target="../media/image330.png"/><Relationship Id="rId21" Type="http://schemas.openxmlformats.org/officeDocument/2006/relationships/image" Target="../media/image510.png"/><Relationship Id="rId7" Type="http://schemas.openxmlformats.org/officeDocument/2006/relationships/image" Target="../media/image370.png"/><Relationship Id="rId12" Type="http://schemas.openxmlformats.org/officeDocument/2006/relationships/image" Target="../media/image420.png"/><Relationship Id="rId17" Type="http://schemas.openxmlformats.org/officeDocument/2006/relationships/image" Target="../media/image470.png"/><Relationship Id="rId2" Type="http://schemas.openxmlformats.org/officeDocument/2006/relationships/notesSlide" Target="../notesSlides/notesSlide31.xml"/><Relationship Id="rId16" Type="http://schemas.openxmlformats.org/officeDocument/2006/relationships/image" Target="../media/image460.png"/><Relationship Id="rId20" Type="http://schemas.openxmlformats.org/officeDocument/2006/relationships/image" Target="../media/image500.png"/><Relationship Id="rId1" Type="http://schemas.openxmlformats.org/officeDocument/2006/relationships/slideLayout" Target="../slideLayouts/slideLayout24.xml"/><Relationship Id="rId6" Type="http://schemas.openxmlformats.org/officeDocument/2006/relationships/image" Target="../media/image360.png"/><Relationship Id="rId11" Type="http://schemas.openxmlformats.org/officeDocument/2006/relationships/image" Target="../media/image410.png"/><Relationship Id="rId5" Type="http://schemas.openxmlformats.org/officeDocument/2006/relationships/image" Target="../media/image350.png"/><Relationship Id="rId15" Type="http://schemas.openxmlformats.org/officeDocument/2006/relationships/image" Target="../media/image450.png"/><Relationship Id="rId10" Type="http://schemas.openxmlformats.org/officeDocument/2006/relationships/image" Target="../media/image400.png"/><Relationship Id="rId19" Type="http://schemas.openxmlformats.org/officeDocument/2006/relationships/image" Target="../media/image490.png"/><Relationship Id="rId4" Type="http://schemas.openxmlformats.org/officeDocument/2006/relationships/image" Target="../media/image340.png"/><Relationship Id="rId9" Type="http://schemas.openxmlformats.org/officeDocument/2006/relationships/image" Target="../media/image390.png"/><Relationship Id="rId14" Type="http://schemas.openxmlformats.org/officeDocument/2006/relationships/image" Target="../media/image440.png"/><Relationship Id="rId22" Type="http://schemas.openxmlformats.org/officeDocument/2006/relationships/image" Target="../media/image520.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jpeg"/><Relationship Id="rId2" Type="http://schemas.openxmlformats.org/officeDocument/2006/relationships/hyperlink" Target="https://www.math3ma.com/" TargetMode="External"/><Relationship Id="rId1" Type="http://schemas.openxmlformats.org/officeDocument/2006/relationships/slideLayout" Target="../slideLayouts/slideLayout28.xml"/><Relationship Id="rId6" Type="http://schemas.openxmlformats.org/officeDocument/2006/relationships/hyperlink" Target="https://www.math3ma.com/blog/matrices-probability-graphs" TargetMode="External"/><Relationship Id="rId5" Type="http://schemas.openxmlformats.org/officeDocument/2006/relationships/image" Target="../media/image60.jpeg"/><Relationship Id="rId4" Type="http://schemas.openxmlformats.org/officeDocument/2006/relationships/hyperlink" Target="https://www.math3ma.com/blog/a-diagram-is-a-functor"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www.math3ma.com/blog/what-is-a-functor-part-1" TargetMode="External"/><Relationship Id="rId3" Type="http://schemas.openxmlformats.org/officeDocument/2006/relationships/image" Target="../media/image59.png"/><Relationship Id="rId7" Type="http://schemas.openxmlformats.org/officeDocument/2006/relationships/image" Target="../media/image64.jpeg"/><Relationship Id="rId2" Type="http://schemas.openxmlformats.org/officeDocument/2006/relationships/hyperlink" Target="https://www.math3ma.com/" TargetMode="External"/><Relationship Id="rId1" Type="http://schemas.openxmlformats.org/officeDocument/2006/relationships/slideLayout" Target="../slideLayouts/slideLayout28.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hyperlink" Target="https://www.math3ma.com/blog/a-diagram-is-a-functor" TargetMode="External"/><Relationship Id="rId9" Type="http://schemas.openxmlformats.org/officeDocument/2006/relationships/hyperlink" Target="https://www.math3ma.com/blog/what-is-a-functor-part-2"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8" Type="http://schemas.openxmlformats.org/officeDocument/2006/relationships/hyperlink" Target="https://www.math3ma.com/blog/what-is-a-natural-transformation" TargetMode="External"/><Relationship Id="rId3" Type="http://schemas.openxmlformats.org/officeDocument/2006/relationships/image" Target="../media/image59.png"/><Relationship Id="rId7" Type="http://schemas.openxmlformats.org/officeDocument/2006/relationships/image" Target="../media/image69.jpeg"/><Relationship Id="rId2" Type="http://schemas.openxmlformats.org/officeDocument/2006/relationships/hyperlink" Target="https://www.math3ma.com/" TargetMode="External"/><Relationship Id="rId1" Type="http://schemas.openxmlformats.org/officeDocument/2006/relationships/slideLayout" Target="../slideLayouts/slideLayout28.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hyperlink" Target="https://youtu.be/2ETw0US9NaM?t=124" TargetMode="External"/><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media/image71.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hyperlink" Target="https://youtu.be/m-5CDVdglp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77.png"/><Relationship Id="rId18" Type="http://schemas.openxmlformats.org/officeDocument/2006/relationships/image" Target="../media/image81.png"/><Relationship Id="rId26" Type="http://schemas.openxmlformats.org/officeDocument/2006/relationships/image" Target="../media/image85.png"/><Relationship Id="rId3" Type="http://schemas.openxmlformats.org/officeDocument/2006/relationships/notesSlide" Target="../notesSlides/notesSlide36.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74.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80.png"/><Relationship Id="rId25" Type="http://schemas.openxmlformats.org/officeDocument/2006/relationships/hyperlink" Target="https://en.wikipedia.org/wiki/MS-DOS" TargetMode="External"/><Relationship Id="rId2" Type="http://schemas.openxmlformats.org/officeDocument/2006/relationships/slideLayout" Target="../slideLayouts/slideLayout47.xml"/><Relationship Id="rId16" Type="http://schemas.openxmlformats.org/officeDocument/2006/relationships/hyperlink" Target="https://bdtechtalks.com/2016/09/07/what-is-blockchain/" TargetMode="External"/><Relationship Id="rId20" Type="http://schemas.openxmlformats.org/officeDocument/2006/relationships/image" Target="../media/image82.tiff"/><Relationship Id="rId29" Type="http://schemas.openxmlformats.org/officeDocument/2006/relationships/hyperlink" Target="https://coq.inria.fr/" TargetMode="External"/><Relationship Id="rId1" Type="http://schemas.openxmlformats.org/officeDocument/2006/relationships/tags" Target="../tags/tag1.xml"/><Relationship Id="rId6" Type="http://schemas.openxmlformats.org/officeDocument/2006/relationships/hyperlink" Target="https://lamport.azurewebsites.net/tla/tla.html" TargetMode="External"/><Relationship Id="rId11" Type="http://schemas.openxmlformats.org/officeDocument/2006/relationships/image" Target="../media/image76.png"/><Relationship Id="rId24" Type="http://schemas.openxmlformats.org/officeDocument/2006/relationships/image" Target="../media/image84.png"/><Relationship Id="rId5" Type="http://schemas.openxmlformats.org/officeDocument/2006/relationships/image" Target="../media/image73.png"/><Relationship Id="rId15" Type="http://schemas.openxmlformats.org/officeDocument/2006/relationships/image" Target="../media/image79.tiff"/><Relationship Id="rId23" Type="http://schemas.openxmlformats.org/officeDocument/2006/relationships/hyperlink" Target="https://ccl.northwestern.edu/netlogo/" TargetMode="External"/><Relationship Id="rId28" Type="http://schemas.openxmlformats.org/officeDocument/2006/relationships/image" Target="../media/image86.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87.png"/><Relationship Id="rId4" Type="http://schemas.openxmlformats.org/officeDocument/2006/relationships/hyperlink" Target="https://www.paladion.net/devsecops" TargetMode="External"/><Relationship Id="rId9" Type="http://schemas.openxmlformats.org/officeDocument/2006/relationships/image" Target="../media/image75.png"/><Relationship Id="rId14" Type="http://schemas.openxmlformats.org/officeDocument/2006/relationships/image" Target="../media/image78.png"/><Relationship Id="rId22" Type="http://schemas.openxmlformats.org/officeDocument/2006/relationships/image" Target="../media/image83.png"/><Relationship Id="rId27" Type="http://schemas.openxmlformats.org/officeDocument/2006/relationships/hyperlink" Target="http://www.wolframalpha.com/" TargetMode="External"/><Relationship Id="rId30"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youtu.be/UwYLaGzhDb4?t=540" TargetMode="External"/><Relationship Id="rId1" Type="http://schemas.openxmlformats.org/officeDocument/2006/relationships/slideLayout" Target="../slideLayouts/slideLayout28.xml"/><Relationship Id="rId5" Type="http://schemas.openxmlformats.org/officeDocument/2006/relationships/image" Target="../media/image89.png"/><Relationship Id="rId4" Type="http://schemas.openxmlformats.org/officeDocument/2006/relationships/hyperlink" Target="https://youtu.be/UwYLaGzhDb4?t=606"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hyperlink" Target="https://www.math3ma.com/blog/limits-and-colimits-part-1" TargetMode="External"/><Relationship Id="rId1" Type="http://schemas.openxmlformats.org/officeDocument/2006/relationships/slideLayout" Target="../slideLayouts/slideLayout28.xml"/><Relationship Id="rId5" Type="http://schemas.openxmlformats.org/officeDocument/2006/relationships/image" Target="../media/image91.png"/><Relationship Id="rId4" Type="http://schemas.openxmlformats.org/officeDocument/2006/relationships/hyperlink" Target="https://www.math3ma.com/"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youtu.be/Nq-q2USYetQ?t=167" TargetMode="External"/><Relationship Id="rId3" Type="http://schemas.openxmlformats.org/officeDocument/2006/relationships/image" Target="../media/image92.png"/><Relationship Id="rId7" Type="http://schemas.openxmlformats.org/officeDocument/2006/relationships/image" Target="../media/image94.png"/><Relationship Id="rId2" Type="http://schemas.openxmlformats.org/officeDocument/2006/relationships/hyperlink" Target="https://youtu.be/yjmKMhJOJos?t=1698" TargetMode="External"/><Relationship Id="rId1" Type="http://schemas.openxmlformats.org/officeDocument/2006/relationships/slideLayout" Target="../slideLayouts/slideLayout28.xml"/><Relationship Id="rId6" Type="http://schemas.openxmlformats.org/officeDocument/2006/relationships/hyperlink" Target="https://youtu.be/Nq-q2USYetQ?t=130" TargetMode="External"/><Relationship Id="rId5" Type="http://schemas.openxmlformats.org/officeDocument/2006/relationships/image" Target="../media/image93.png"/><Relationship Id="rId4" Type="http://schemas.openxmlformats.org/officeDocument/2006/relationships/hyperlink" Target="https://youtu.be/Nq-q2USYetQ?t=228" TargetMode="External"/><Relationship Id="rId9" Type="http://schemas.openxmlformats.org/officeDocument/2006/relationships/image" Target="../media/image95.png"/></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hyperlink" Target="https://musicbrainz.org/" TargetMode="External"/><Relationship Id="rId5" Type="http://schemas.openxmlformats.org/officeDocument/2006/relationships/image" Target="../media/image97.png"/><Relationship Id="rId4" Type="http://schemas.openxmlformats.org/officeDocument/2006/relationships/hyperlink" Target="https://youtu.be/K2EBCCGPMhw?t=214"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ncatlab.org/nlab/show/category+theory" TargetMode="External"/><Relationship Id="rId13" Type="http://schemas.openxmlformats.org/officeDocument/2006/relationships/hyperlink" Target="https://ncatlab.org/nlab/show/Yoneda+lemma" TargetMode="External"/><Relationship Id="rId3" Type="http://schemas.openxmlformats.org/officeDocument/2006/relationships/hyperlink" Target="https://ncatlab.org/nlab/show/morphisms" TargetMode="External"/><Relationship Id="rId7" Type="http://schemas.openxmlformats.org/officeDocument/2006/relationships/hyperlink" Target="https://ncatlab.org/nlab/show/object" TargetMode="External"/><Relationship Id="rId12" Type="http://schemas.openxmlformats.org/officeDocument/2006/relationships/hyperlink" Target="https://ncatlab.org/nlab/show/universal+elements" TargetMode="External"/><Relationship Id="rId2" Type="http://schemas.openxmlformats.org/officeDocument/2006/relationships/hyperlink" Target="https://ncatlab.org/nlab/show/set" TargetMode="External"/><Relationship Id="rId1" Type="http://schemas.openxmlformats.org/officeDocument/2006/relationships/slideLayout" Target="../slideLayouts/slideLayout28.xml"/><Relationship Id="rId6" Type="http://schemas.openxmlformats.org/officeDocument/2006/relationships/hyperlink" Target="https://ncatlab.org/nlab/show/natural+bijection" TargetMode="External"/><Relationship Id="rId11" Type="http://schemas.openxmlformats.org/officeDocument/2006/relationships/hyperlink" Target="https://ncatlab.org/nlab/show/universal+constructions" TargetMode="External"/><Relationship Id="rId5" Type="http://schemas.openxmlformats.org/officeDocument/2006/relationships/hyperlink" Target="https://ncatlab.org/nlab/show/presheaf" TargetMode="External"/><Relationship Id="rId10" Type="http://schemas.openxmlformats.org/officeDocument/2006/relationships/hyperlink" Target="https://ncatlab.org/nlab/show/representable+functors" TargetMode="External"/><Relationship Id="rId4" Type="http://schemas.openxmlformats.org/officeDocument/2006/relationships/hyperlink" Target="https://ncatlab.org/nlab/show/representable+presheaf" TargetMode="External"/><Relationship Id="rId9" Type="http://schemas.openxmlformats.org/officeDocument/2006/relationships/hyperlink" Target="https://ncatlab.org/nlab/show/sheaf+and+topos+theory"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hyperlink" Target="http://math.ucr.edu/home/baez/" TargetMode="External"/><Relationship Id="rId2" Type="http://schemas.openxmlformats.org/officeDocument/2006/relationships/notesSlide" Target="../notesSlides/notesSlide40.xml"/><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hyperlink" Target="https://www.youtube.com/watch?v=IyJP_7ucwWo" TargetMode="External"/><Relationship Id="rId4" Type="http://schemas.openxmlformats.org/officeDocument/2006/relationships/hyperlink" Target="https://plato.stanford.edu/archives/win2015/entries/categorytheory/"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hyperlink" Target="https://tvtropes.org/pmwiki/pmwiki.php/Main/SplittingTheArrow"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youtu.be/V9tMzmlpuYo?t=504" TargetMode="Externa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youtu.be/XcM39gnqgNc?t=155" TargetMode="External"/><Relationship Id="rId1" Type="http://schemas.openxmlformats.org/officeDocument/2006/relationships/slideLayout" Target="../slideLayouts/slideLayout24.xml"/><Relationship Id="rId5" Type="http://schemas.openxmlformats.org/officeDocument/2006/relationships/image" Target="../media/image103.png"/><Relationship Id="rId4" Type="http://schemas.openxmlformats.org/officeDocument/2006/relationships/hyperlink" Target="https://youtu.be/YLIH8TKbAh4?t=389"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youtu.be/IGYOfrgrOak?t=584" TargetMode="External"/><Relationship Id="rId1" Type="http://schemas.openxmlformats.org/officeDocument/2006/relationships/slideLayout" Target="../slideLayouts/slideLayout2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hyperlink" Target="https://youtu.be/Qd7Ax_oopY8"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youtu.be/r4_wGxi94jg" TargetMode="Externa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hyperlink" Target="https://www.masterorganicchemistry.com/2011/02/09/the-8-types-of-arrows-in-organic-chemistry-explaine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45.xml"/><Relationship Id="rId1" Type="http://schemas.openxmlformats.org/officeDocument/2006/relationships/slideLayout" Target="../slideLayouts/slideLayout2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8" Type="http://schemas.openxmlformats.org/officeDocument/2006/relationships/image" Target="../media/image1080.png"/><Relationship Id="rId13" Type="http://schemas.openxmlformats.org/officeDocument/2006/relationships/image" Target="../media/image1130.png"/><Relationship Id="rId3" Type="http://schemas.openxmlformats.org/officeDocument/2006/relationships/image" Target="../media/image110.png"/><Relationship Id="rId7" Type="http://schemas.openxmlformats.org/officeDocument/2006/relationships/image" Target="../media/image1070.png"/><Relationship Id="rId12" Type="http://schemas.openxmlformats.org/officeDocument/2006/relationships/image" Target="../media/image1120.png"/><Relationship Id="rId2" Type="http://schemas.openxmlformats.org/officeDocument/2006/relationships/notesSlide" Target="../notesSlides/notesSlide46.xml"/><Relationship Id="rId1" Type="http://schemas.openxmlformats.org/officeDocument/2006/relationships/slideLayout" Target="../slideLayouts/slideLayout24.xml"/><Relationship Id="rId6" Type="http://schemas.openxmlformats.org/officeDocument/2006/relationships/image" Target="../media/image1060.png"/><Relationship Id="rId11" Type="http://schemas.openxmlformats.org/officeDocument/2006/relationships/image" Target="../media/image1110.png"/><Relationship Id="rId5" Type="http://schemas.openxmlformats.org/officeDocument/2006/relationships/image" Target="../media/image1050.png"/><Relationship Id="rId10" Type="http://schemas.openxmlformats.org/officeDocument/2006/relationships/image" Target="../media/image1100.png"/><Relationship Id="rId4" Type="http://schemas.openxmlformats.org/officeDocument/2006/relationships/image" Target="../media/image111.png"/><Relationship Id="rId9" Type="http://schemas.openxmlformats.org/officeDocument/2006/relationships/image" Target="../media/image1090.png"/></Relationships>
</file>

<file path=ppt/slides/_rels/slide7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hyperlink" Target="http://cn.bing.com/images/search?view=detailV2&amp;ccid=xQYLdW0c&amp;id=2D249A2C846B9404F7C892161625140870150CAD&amp;thid=OIP.xQYLdW0cUM1P1vxaCEWt3wEsEs&amp;q=Disiciplined+Entrepreneurs&amp;simid=608052368738291106&amp;selectedIndex=2" TargetMode="External"/><Relationship Id="rId1" Type="http://schemas.openxmlformats.org/officeDocument/2006/relationships/slideLayout" Target="../slideLayouts/slideLayout24.xml"/><Relationship Id="rId5" Type="http://schemas.openxmlformats.org/officeDocument/2006/relationships/image" Target="../media/image116.jpeg"/><Relationship Id="rId4" Type="http://schemas.openxmlformats.org/officeDocument/2006/relationships/hyperlink" Target="http://cn.bing.com/images/search?view=detailV2&amp;ccid=6aJWArtW&amp;id=1B33FCE0E6255CF2A323C4463060B607525B9562&amp;thid=OIP.6aJWArtWuYvQhf-NMQ63IAEmEs&amp;q=Disiciplined+Entrepreneurs&amp;simid=608027049903587654&amp;selectedIndex=0"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3" Type="http://schemas.openxmlformats.org/officeDocument/2006/relationships/hyperlink" Target="https://www.ebaqdesign.com/blog/brand-slogans" TargetMode="External"/><Relationship Id="rId2" Type="http://schemas.openxmlformats.org/officeDocument/2006/relationships/notesSlide" Target="../notesSlides/notesSlide47.xml"/><Relationship Id="rId1" Type="http://schemas.openxmlformats.org/officeDocument/2006/relationships/slideLayout" Target="../slideLayouts/slideLayout24.xml"/><Relationship Id="rId4" Type="http://schemas.openxmlformats.org/officeDocument/2006/relationships/image" Target="../media/image117.jpeg"/></Relationships>
</file>

<file path=ppt/slides/_rels/slide7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8.png"/><Relationship Id="rId7" Type="http://schemas.openxmlformats.org/officeDocument/2006/relationships/image" Target="../media/image121.png"/><Relationship Id="rId12" Type="http://schemas.openxmlformats.org/officeDocument/2006/relationships/image" Target="../media/image125.jpeg"/><Relationship Id="rId2" Type="http://schemas.openxmlformats.org/officeDocument/2006/relationships/notesSlide" Target="../notesSlides/notesSlide48.xml"/><Relationship Id="rId1" Type="http://schemas.openxmlformats.org/officeDocument/2006/relationships/slideLayout" Target="../slideLayouts/slideLayout24.xml"/><Relationship Id="rId6" Type="http://schemas.microsoft.com/office/2007/relationships/hdphoto" Target="../media/hdphoto1.wdp"/><Relationship Id="rId11" Type="http://schemas.openxmlformats.org/officeDocument/2006/relationships/hyperlink" Target="https://web.archive.org/web/20170420233104/https:/www.juicero.com/blog/juicero/the-journey-to-juicero/" TargetMode="External"/><Relationship Id="rId5" Type="http://schemas.openxmlformats.org/officeDocument/2006/relationships/image" Target="../media/image120.png"/><Relationship Id="rId10" Type="http://schemas.openxmlformats.org/officeDocument/2006/relationships/image" Target="../media/image124.wmf"/><Relationship Id="rId4" Type="http://schemas.openxmlformats.org/officeDocument/2006/relationships/image" Target="../media/image119.png"/><Relationship Id="rId9" Type="http://schemas.openxmlformats.org/officeDocument/2006/relationships/image" Target="../media/image123.png"/></Relationships>
</file>

<file path=ppt/slides/_rels/slide77.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28.png"/><Relationship Id="rId18" Type="http://schemas.openxmlformats.org/officeDocument/2006/relationships/image" Target="../media/image132.png"/><Relationship Id="rId3" Type="http://schemas.openxmlformats.org/officeDocument/2006/relationships/image" Target="../media/image118.png"/><Relationship Id="rId7" Type="http://schemas.openxmlformats.org/officeDocument/2006/relationships/image" Target="../media/image121.png"/><Relationship Id="rId12" Type="http://schemas.openxmlformats.org/officeDocument/2006/relationships/image" Target="../media/image127.png"/><Relationship Id="rId17" Type="http://schemas.openxmlformats.org/officeDocument/2006/relationships/image" Target="../media/image131.png"/><Relationship Id="rId2" Type="http://schemas.openxmlformats.org/officeDocument/2006/relationships/notesSlide" Target="../notesSlides/notesSlide49.xml"/><Relationship Id="rId16" Type="http://schemas.openxmlformats.org/officeDocument/2006/relationships/image" Target="../media/image130.png"/><Relationship Id="rId1" Type="http://schemas.openxmlformats.org/officeDocument/2006/relationships/slideLayout" Target="../slideLayouts/slideLayout24.xml"/><Relationship Id="rId6" Type="http://schemas.microsoft.com/office/2007/relationships/hdphoto" Target="../media/hdphoto2.wdp"/><Relationship Id="rId11" Type="http://schemas.openxmlformats.org/officeDocument/2006/relationships/image" Target="../media/image124.wmf"/><Relationship Id="rId5" Type="http://schemas.openxmlformats.org/officeDocument/2006/relationships/image" Target="../media/image120.png"/><Relationship Id="rId15" Type="http://schemas.openxmlformats.org/officeDocument/2006/relationships/image" Target="../media/image129.wmf"/><Relationship Id="rId10" Type="http://schemas.openxmlformats.org/officeDocument/2006/relationships/image" Target="../media/image123.png"/><Relationship Id="rId4" Type="http://schemas.openxmlformats.org/officeDocument/2006/relationships/image" Target="../media/image119.png"/><Relationship Id="rId9" Type="http://schemas.openxmlformats.org/officeDocument/2006/relationships/image" Target="../media/image122.png"/><Relationship Id="rId14" Type="http://schemas.microsoft.com/office/2007/relationships/hdphoto" Target="../media/hdphoto3.wdp"/></Relationships>
</file>

<file path=ppt/slides/_rels/slide78.xml.rels><?xml version="1.0" encoding="UTF-8" standalone="yes"?>
<Relationships xmlns="http://schemas.openxmlformats.org/package/2006/relationships"><Relationship Id="rId8" Type="http://schemas.openxmlformats.org/officeDocument/2006/relationships/hyperlink" Target="https://www.cnet.com/news/juicero-is-still-the-greatest-example-of-silicon-valley-stupidity/" TargetMode="External"/><Relationship Id="rId3" Type="http://schemas.openxmlformats.org/officeDocument/2006/relationships/image" Target="../media/image133.png"/><Relationship Id="rId7" Type="http://schemas.microsoft.com/office/2007/relationships/hdphoto" Target="../media/hdphoto5.wdp"/><Relationship Id="rId2" Type="http://schemas.openxmlformats.org/officeDocument/2006/relationships/notesSlide" Target="../notesSlides/notesSlide50.xml"/><Relationship Id="rId1" Type="http://schemas.openxmlformats.org/officeDocument/2006/relationships/slideLayout" Target="../slideLayouts/slideLayout24.xml"/><Relationship Id="rId6" Type="http://schemas.openxmlformats.org/officeDocument/2006/relationships/image" Target="../media/image135.png"/><Relationship Id="rId5" Type="http://schemas.microsoft.com/office/2007/relationships/hdphoto" Target="../media/hdphoto4.wdp"/><Relationship Id="rId4" Type="http://schemas.openxmlformats.org/officeDocument/2006/relationships/image" Target="../media/image134.png"/><Relationship Id="rId9" Type="http://schemas.openxmlformats.org/officeDocument/2006/relationships/image" Target="../media/image136.png"/></Relationships>
</file>

<file path=ppt/slides/_rels/slide7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22.png"/><Relationship Id="rId7" Type="http://schemas.openxmlformats.org/officeDocument/2006/relationships/image" Target="../media/image130.png"/><Relationship Id="rId12" Type="http://schemas.openxmlformats.org/officeDocument/2006/relationships/image" Target="../media/image141.jpeg"/><Relationship Id="rId2" Type="http://schemas.openxmlformats.org/officeDocument/2006/relationships/notesSlide" Target="../notesSlides/notesSlide51.xml"/><Relationship Id="rId1" Type="http://schemas.openxmlformats.org/officeDocument/2006/relationships/slideLayout" Target="../slideLayouts/slideLayout24.xml"/><Relationship Id="rId6" Type="http://schemas.openxmlformats.org/officeDocument/2006/relationships/image" Target="../media/image129.wmf"/><Relationship Id="rId11" Type="http://schemas.openxmlformats.org/officeDocument/2006/relationships/image" Target="../media/image140.jpeg"/><Relationship Id="rId5" Type="http://schemas.openxmlformats.org/officeDocument/2006/relationships/image" Target="../media/image127.png"/><Relationship Id="rId10" Type="http://schemas.openxmlformats.org/officeDocument/2006/relationships/image" Target="../media/image139.jpeg"/><Relationship Id="rId4" Type="http://schemas.openxmlformats.org/officeDocument/2006/relationships/image" Target="../media/image123.png"/><Relationship Id="rId9" Type="http://schemas.openxmlformats.org/officeDocument/2006/relationships/image" Target="../media/image138.png"/></Relationships>
</file>

<file path=ppt/slides/_rels/slide8.xml.rels><?xml version="1.0" encoding="UTF-8" standalone="yes"?>
<Relationships xmlns="http://schemas.openxmlformats.org/package/2006/relationships"><Relationship Id="rId3" Type="http://schemas.openxmlformats.org/officeDocument/2006/relationships/hyperlink" Target="http://toyhouse.wiki:81/index.php/Morphisms" TargetMode="External"/><Relationship Id="rId2" Type="http://schemas.openxmlformats.org/officeDocument/2006/relationships/hyperlink" Target="http://toyhouse.wiki:81/index.php/Category_Theory" TargetMode="External"/><Relationship Id="rId1" Type="http://schemas.openxmlformats.org/officeDocument/2006/relationships/slideLayout" Target="../slideLayouts/slideLayout2.xml"/><Relationship Id="rId4" Type="http://schemas.openxmlformats.org/officeDocument/2006/relationships/hyperlink" Target="http://toyhouse.wiki:81/index.php/Functor" TargetMode="External"/></Relationships>
</file>

<file path=ppt/slides/_rels/slide80.xml.rels><?xml version="1.0" encoding="UTF-8" standalone="yes"?>
<Relationships xmlns="http://schemas.openxmlformats.org/package/2006/relationships"><Relationship Id="rId3" Type="http://schemas.openxmlformats.org/officeDocument/2006/relationships/hyperlink" Target="https://www.cnet.com/news/juicero-is-still-the-greatest-example-of-silicon-valley-stupidity/" TargetMode="External"/><Relationship Id="rId2" Type="http://schemas.openxmlformats.org/officeDocument/2006/relationships/notesSlide" Target="../notesSlides/notesSlide52.xml"/><Relationship Id="rId1" Type="http://schemas.openxmlformats.org/officeDocument/2006/relationships/slideLayout" Target="../slideLayouts/slideLayout24.xml"/><Relationship Id="rId5" Type="http://schemas.openxmlformats.org/officeDocument/2006/relationships/image" Target="../media/image143.png"/><Relationship Id="rId4" Type="http://schemas.openxmlformats.org/officeDocument/2006/relationships/image" Target="../media/image142.jpeg"/></Relationships>
</file>

<file path=ppt/slides/_rels/slide81.xml.rels><?xml version="1.0" encoding="UTF-8" standalone="yes"?>
<Relationships xmlns="http://schemas.openxmlformats.org/package/2006/relationships"><Relationship Id="rId3" Type="http://schemas.openxmlformats.org/officeDocument/2006/relationships/hyperlink" Target="https://youtu.be/tOgIHOtSZGo" TargetMode="External"/><Relationship Id="rId2" Type="http://schemas.openxmlformats.org/officeDocument/2006/relationships/notesSlide" Target="../notesSlides/notesSlide53.xml"/><Relationship Id="rId1" Type="http://schemas.openxmlformats.org/officeDocument/2006/relationships/slideLayout" Target="../slideLayouts/slideLayout24.xml"/><Relationship Id="rId4" Type="http://schemas.openxmlformats.org/officeDocument/2006/relationships/image" Target="../media/image14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3" Type="http://schemas.openxmlformats.org/officeDocument/2006/relationships/hyperlink" Target="https://youtu.be/lmcT2mP2bfE?t=551" TargetMode="External"/><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hyperlink" Target="https://youtu.be/lmcT2mP2bfE?t=579"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hyperlink" Target="https://www.nosweatshakespeare.com/blog/what-exactly-is-shakespearean/"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en.wikipedia.org/wiki/Phylogenetic_tree" TargetMode="Externa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tiff"/><Relationship Id="rId2" Type="http://schemas.openxmlformats.org/officeDocument/2006/relationships/notesSlide" Target="../notesSlides/notesSlide57.xml"/><Relationship Id="rId1" Type="http://schemas.openxmlformats.org/officeDocument/2006/relationships/slideLayout" Target="../slideLayouts/slideLayout24.xml"/><Relationship Id="rId6" Type="http://schemas.openxmlformats.org/officeDocument/2006/relationships/image" Target="../media/image155.tiff"/><Relationship Id="rId5" Type="http://schemas.openxmlformats.org/officeDocument/2006/relationships/image" Target="../media/image154.tiff"/><Relationship Id="rId4" Type="http://schemas.openxmlformats.org/officeDocument/2006/relationships/image" Target="../media/image153.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1.xml"/><Relationship Id="rId4" Type="http://schemas.openxmlformats.org/officeDocument/2006/relationships/image" Target="../media/image159.png"/></Relationships>
</file>

<file path=ppt/slides/_rels/slide9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hyperlink" Target="https://youtu.be/pt0aorJvKVg?t=53"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9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5</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Story Telling about: </a:t>
            </a:r>
            <a:br>
              <a:rPr lang="en-US" sz="1800" dirty="0"/>
            </a:br>
            <a:r>
              <a:rPr lang="en-US" sz="1800" b="1" i="1" dirty="0">
                <a:solidFill>
                  <a:srgbClr val="FF0000"/>
                </a:solidFill>
              </a:rPr>
              <a:t>arrows</a:t>
            </a:r>
            <a:r>
              <a:rPr lang="en-US" sz="1800" dirty="0"/>
              <a:t>, analogy, metaphors, symmetry-breaking, and</a:t>
            </a:r>
            <a:br>
              <a:rPr lang="en-US" sz="1800" dirty="0"/>
            </a:br>
            <a:r>
              <a:rPr lang="en-US" sz="1800" dirty="0"/>
              <a:t>the essence of all stories</a:t>
            </a:r>
            <a:br>
              <a:rPr lang="en-US" sz="1800" dirty="0"/>
            </a:br>
            <a:r>
              <a:rPr lang="en-US" sz="1800" dirty="0"/>
              <a:t>Week 4</a:t>
            </a:r>
            <a:endParaRPr lang="en-TW" sz="1800" dirty="0"/>
          </a:p>
        </p:txBody>
      </p:sp>
      <p:pic>
        <p:nvPicPr>
          <p:cNvPr id="2" name="Picture 1">
            <a:hlinkClick r:id="rId4"/>
            <a:extLst>
              <a:ext uri="{FF2B5EF4-FFF2-40B4-BE49-F238E27FC236}">
                <a16:creationId xmlns:a16="http://schemas.microsoft.com/office/drawing/2014/main" id="{7091F538-E5ED-E14E-B5BC-BC6389B1D99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710947" y="1274356"/>
            <a:ext cx="1722105" cy="1727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What is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US" dirty="0"/>
              <a:t>“</a:t>
            </a:r>
            <a:r>
              <a:rPr lang="en-US" dirty="0" err="1">
                <a:hlinkClick r:id="rId3"/>
              </a:rPr>
              <a:t>transdisciplinarity</a:t>
            </a:r>
            <a:r>
              <a:rPr lang="en-US" dirty="0"/>
              <a:t> represents the capable germ to promote an endogenous development of the evolutionary spirit of internal critical consciousness, </a:t>
            </a:r>
            <a:r>
              <a:rPr lang="en-US" b="1" i="1" dirty="0"/>
              <a:t>where religion and science are complementary</a:t>
            </a:r>
            <a:r>
              <a:rPr lang="en-US" dirty="0"/>
              <a:t>. Respect, solidarity and cooperation should be global standards for the entire human development with no boundaries. This requires a radical change in the ontological models of sustainable development, global education and world-society. We must rely on the recognition of a plurality of models, cultures and socio-economical diversification. As well as biodiversity is the way for the emergence of new species, cultural diversity represents the creative potential of world-society.”</a:t>
            </a:r>
          </a:p>
          <a:p>
            <a:pPr marL="596900" lvl="1" indent="0" algn="ctr">
              <a:buNone/>
            </a:pPr>
            <a:r>
              <a:rPr lang="en-US" dirty="0"/>
              <a:t>	</a:t>
            </a:r>
            <a:r>
              <a:rPr lang="en-US" sz="1000" dirty="0"/>
              <a:t>Transdisciplinary Education as Ethic of the Diversity Reform in the World-Society of the 21st Century, article published by Javier </a:t>
            </a:r>
            <a:r>
              <a:rPr lang="en-US" sz="1000" dirty="0" err="1"/>
              <a:t>Collado</a:t>
            </a:r>
            <a:r>
              <a:rPr lang="en-US" sz="1000" dirty="0"/>
              <a:t> on June 20th: World Refugee Day in Global Education Magazine, </a:t>
            </a:r>
            <a:r>
              <a:rPr lang="en-US" sz="1000" dirty="0">
                <a:hlinkClick r:id="rId4" tooltip="ISSN (identifier)"/>
              </a:rPr>
              <a:t>ISSN</a:t>
            </a:r>
            <a:r>
              <a:rPr lang="en-US" sz="1000" dirty="0"/>
              <a:t> </a:t>
            </a:r>
            <a:r>
              <a:rPr lang="en-US" sz="1000" dirty="0">
                <a:hlinkClick r:id="rId5"/>
              </a:rPr>
              <a:t>2255-033X</a:t>
            </a:r>
            <a:endParaRPr lang="en-US" dirty="0"/>
          </a:p>
          <a:p>
            <a:pPr marL="596900" lvl="1" indent="0">
              <a:buNone/>
            </a:pPr>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8614732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lvl="1"/>
            <a:r>
              <a:rPr lang="en-US" altLang="zh-CN" sz="2400" dirty="0">
                <a:solidFill>
                  <a:schemeClr val="bg1"/>
                </a:solidFill>
                <a:latin typeface="Hei" charset="-122"/>
                <a:ea typeface="Hei" charset="-122"/>
                <a:cs typeface="Hei" charset="-122"/>
              </a:rPr>
              <a:t>Carlo </a:t>
            </a:r>
            <a:r>
              <a:rPr lang="en-US" altLang="zh-CN" sz="2400" dirty="0" err="1">
                <a:solidFill>
                  <a:schemeClr val="bg1"/>
                </a:solidFill>
                <a:latin typeface="Hei" charset="-122"/>
                <a:ea typeface="Hei" charset="-122"/>
                <a:cs typeface="Hei" charset="-122"/>
              </a:rPr>
              <a:t>Rovelli</a:t>
            </a:r>
            <a:r>
              <a:rPr lang="zh-CN" altLang="en-US" sz="2400" dirty="0">
                <a:solidFill>
                  <a:schemeClr val="bg1"/>
                </a:solidFill>
                <a:latin typeface="Hei" charset="-122"/>
                <a:ea typeface="Hei" charset="-122"/>
                <a:cs typeface="Hei" charset="-122"/>
              </a:rPr>
              <a:t>的 </a:t>
            </a:r>
            <a:r>
              <a:rPr lang="en-US" altLang="zh-CN" sz="2400" dirty="0">
                <a:solidFill>
                  <a:schemeClr val="bg1"/>
                </a:solidFill>
                <a:latin typeface="Hei" charset="-122"/>
                <a:ea typeface="Hei" charset="-122"/>
                <a:cs typeface="Hei" charset="-122"/>
              </a:rPr>
              <a:t>Ontological</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Map of Space-Time</a:t>
            </a:r>
            <a:endParaRPr lang="zh-CN" altLang="en-US" sz="975" dirty="0">
              <a:solidFill>
                <a:schemeClr val="bg1"/>
              </a:solidFill>
              <a:latin typeface="Hei" charset="-122"/>
              <a:ea typeface="Hei" charset="-122"/>
              <a:cs typeface="Hei" charset="-122"/>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r>
              <a:rPr lang="en-US" sz="900" dirty="0">
                <a:solidFill>
                  <a:schemeClr val="bg1"/>
                </a:solidFill>
              </a:rPr>
              <a:t>Covariant Loop Quantum Gravity: An Elementary Introduction of Quantum Gravity Theory and </a:t>
            </a:r>
            <a:r>
              <a:rPr lang="en-US" sz="900" dirty="0" err="1">
                <a:solidFill>
                  <a:schemeClr val="bg1"/>
                </a:solidFill>
              </a:rPr>
              <a:t>Spinfoam</a:t>
            </a:r>
            <a:r>
              <a:rPr lang="en-US" sz="900" dirty="0">
                <a:solidFill>
                  <a:schemeClr val="bg1"/>
                </a:solidFill>
              </a:rPr>
              <a:t> Theory </a:t>
            </a:r>
          </a:p>
          <a:p>
            <a:r>
              <a:rPr lang="en-US" sz="900" dirty="0">
                <a:solidFill>
                  <a:schemeClr val="bg1"/>
                </a:solidFill>
              </a:rPr>
              <a:t>by </a:t>
            </a:r>
            <a:r>
              <a:rPr lang="en-US" sz="900" dirty="0" err="1">
                <a:solidFill>
                  <a:schemeClr val="bg1"/>
                </a:solidFill>
              </a:rPr>
              <a:t>Rovelli</a:t>
            </a:r>
            <a:r>
              <a:rPr lang="en-US" sz="900" dirty="0">
                <a:solidFill>
                  <a:schemeClr val="bg1"/>
                </a:solidFill>
              </a:rPr>
              <a:t> and </a:t>
            </a:r>
            <a:r>
              <a:rPr lang="en-US" sz="900" dirty="0" err="1">
                <a:solidFill>
                  <a:schemeClr val="bg1"/>
                </a:solidFill>
              </a:rPr>
              <a:t>Vidotto</a:t>
            </a:r>
            <a:endParaRPr lang="en-US" sz="900" dirty="0">
              <a:solidFill>
                <a:schemeClr val="bg1"/>
              </a:solidFill>
            </a:endParaRPr>
          </a:p>
        </p:txBody>
      </p:sp>
    </p:spTree>
    <p:extLst>
      <p:ext uri="{BB962C8B-B14F-4D97-AF65-F5344CB8AC3E}">
        <p14:creationId xmlns:p14="http://schemas.microsoft.com/office/powerpoint/2010/main" val="41690980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知识图谱：</a:t>
            </a:r>
            <a:r>
              <a:rPr lang="en-US" altLang="zh-CN" dirty="0">
                <a:latin typeface="黑体" panose="02010609060101010101" pitchFamily="49" charset="-122"/>
                <a:ea typeface="黑体" panose="02010609060101010101" pitchFamily="49" charset="-122"/>
              </a:rPr>
              <a:t>Ontological Engineering</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414057" y="4576156"/>
            <a:ext cx="3188693"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en.wikipedia.org</a:t>
            </a:r>
            <a:r>
              <a:rPr lang="en-US" sz="1050" dirty="0">
                <a:solidFill>
                  <a:schemeClr val="bg1"/>
                </a:solidFill>
              </a:rPr>
              <a:t>/wiki/</a:t>
            </a:r>
            <a:r>
              <a:rPr lang="en-US" sz="1050" dirty="0" err="1">
                <a:solidFill>
                  <a:schemeClr val="bg1"/>
                </a:solidFill>
              </a:rPr>
              <a:t>Ontology_engineering</a:t>
            </a:r>
            <a:endParaRPr lang="en-US" sz="1050" dirty="0">
              <a:solidFill>
                <a:schemeClr val="bg1"/>
              </a:solidFill>
            </a:endParaRPr>
          </a:p>
        </p:txBody>
      </p:sp>
      <p:sp>
        <p:nvSpPr>
          <p:cNvPr id="7" name="TextBox 6"/>
          <p:cNvSpPr txBox="1"/>
          <p:nvPr/>
        </p:nvSpPr>
        <p:spPr>
          <a:xfrm>
            <a:off x="423949" y="1413752"/>
            <a:ext cx="3728258" cy="3323987"/>
          </a:xfrm>
          <a:prstGeom prst="rect">
            <a:avLst/>
          </a:prstGeom>
          <a:noFill/>
        </p:spPr>
        <p:txBody>
          <a:bodyPr wrap="square" rtlCol="0">
            <a:spAutoFit/>
          </a:bodyPr>
          <a:lstStyle/>
          <a:p>
            <a:r>
              <a:rPr lang="en-US" sz="2100" dirty="0">
                <a:solidFill>
                  <a:schemeClr val="bg1"/>
                </a:solidFill>
              </a:rPr>
              <a:t>Ontology engineering </a:t>
            </a:r>
            <a:r>
              <a:rPr lang="mr-IN" sz="2100" dirty="0">
                <a:solidFill>
                  <a:schemeClr val="bg1"/>
                </a:solidFill>
              </a:rPr>
              <a:t>…</a:t>
            </a:r>
            <a:r>
              <a:rPr lang="en-US" sz="2100" dirty="0">
                <a:solidFill>
                  <a:schemeClr val="bg1"/>
                </a:solidFill>
              </a:rPr>
              <a:t> studies the methods and </a:t>
            </a:r>
          </a:p>
          <a:p>
            <a:r>
              <a:rPr lang="en-US" sz="2100" dirty="0">
                <a:solidFill>
                  <a:schemeClr val="bg1"/>
                </a:solidFill>
              </a:rPr>
              <a:t>methodologies for building ontologies: </a:t>
            </a:r>
          </a:p>
          <a:p>
            <a:r>
              <a:rPr lang="mr-IN" sz="2100" dirty="0">
                <a:solidFill>
                  <a:schemeClr val="bg1"/>
                </a:solidFill>
              </a:rPr>
              <a:t>…</a:t>
            </a:r>
            <a:r>
              <a:rPr lang="en-US" sz="2100" dirty="0">
                <a:solidFill>
                  <a:schemeClr val="bg1"/>
                </a:solidFill>
              </a:rPr>
              <a:t> formal representations of a set of concepts </a:t>
            </a:r>
          </a:p>
          <a:p>
            <a:r>
              <a:rPr lang="mr-IN" sz="2100" dirty="0">
                <a:solidFill>
                  <a:schemeClr val="bg1"/>
                </a:solidFill>
              </a:rPr>
              <a:t>…</a:t>
            </a:r>
            <a:r>
              <a:rPr lang="en-US" sz="2100" dirty="0">
                <a:solidFill>
                  <a:schemeClr val="bg1"/>
                </a:solidFill>
              </a:rPr>
              <a:t> Core ideas and objectives of ontology engineering </a:t>
            </a:r>
          </a:p>
          <a:p>
            <a:r>
              <a:rPr lang="en-US" sz="2100" dirty="0">
                <a:solidFill>
                  <a:schemeClr val="bg1"/>
                </a:solidFill>
              </a:rPr>
              <a:t>are also central in conceptual modeling.</a:t>
            </a:r>
          </a:p>
        </p:txBody>
      </p:sp>
    </p:spTree>
    <p:extLst>
      <p:ext uri="{BB962C8B-B14F-4D97-AF65-F5344CB8AC3E}">
        <p14:creationId xmlns:p14="http://schemas.microsoft.com/office/powerpoint/2010/main" val="13498457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a:t>
            </a:r>
            <a:r>
              <a:rPr lang="en-US" altLang="zh-CN" dirty="0">
                <a:latin typeface="黑体" panose="02010609060101010101" pitchFamily="49" charset="-122"/>
                <a:ea typeface="黑体" panose="02010609060101010101" pitchFamily="49" charset="-122"/>
              </a:rPr>
              <a:t>Computable Diagrams</a:t>
            </a:r>
            <a:endParaRPr lang="zh-CN" altLang="en-US" dirty="0">
              <a:latin typeface="黑体" panose="02010609060101010101" pitchFamily="49" charset="-122"/>
              <a:ea typeface="黑体" panose="02010609060101010101" pitchFamily="49" charset="-122"/>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1" y="1344809"/>
            <a:ext cx="4372484" cy="3293052"/>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889" y="1344809"/>
            <a:ext cx="4388111" cy="3293052"/>
          </a:xfrm>
          <a:prstGeom prst="rect">
            <a:avLst/>
          </a:prstGeom>
        </p:spPr>
      </p:pic>
    </p:spTree>
    <p:extLst>
      <p:ext uri="{BB962C8B-B14F-4D97-AF65-F5344CB8AC3E}">
        <p14:creationId xmlns:p14="http://schemas.microsoft.com/office/powerpoint/2010/main" val="27384520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053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zh-CN" altLang="en-US" sz="2000" b="1" dirty="0">
                <a:solidFill>
                  <a:schemeClr val="bg1"/>
                </a:solidFill>
                <a:latin typeface="Arial" charset="0"/>
                <a:ea typeface="Arial" charset="0"/>
                <a:cs typeface="Arial" charset="0"/>
              </a:rPr>
              <a:t>词汇的比较 （</a:t>
            </a:r>
            <a:r>
              <a:rPr lang="en-US" altLang="zh-CN" sz="2000" b="1" dirty="0">
                <a:solidFill>
                  <a:schemeClr val="bg1"/>
                </a:solidFill>
                <a:latin typeface="Arial" charset="0"/>
                <a:ea typeface="Arial" charset="0"/>
                <a:cs typeface="Arial" charset="0"/>
              </a:rPr>
              <a:t>Saunders Mac Lane</a:t>
            </a:r>
            <a:r>
              <a:rPr lang="zh-CN" altLang="en-US" sz="2000" b="1" dirty="0">
                <a:solidFill>
                  <a:schemeClr val="bg1"/>
                </a:solidFill>
                <a:latin typeface="Arial" charset="0"/>
                <a:ea typeface="Arial" charset="0"/>
                <a:cs typeface="Arial" charset="0"/>
              </a:rPr>
              <a:t> </a:t>
            </a:r>
            <a:r>
              <a:rPr lang="en-US" altLang="zh-CN" sz="2000" b="1" dirty="0">
                <a:solidFill>
                  <a:schemeClr val="bg1"/>
                </a:solidFill>
                <a:latin typeface="Arial" charset="0"/>
                <a:ea typeface="Arial" charset="0"/>
                <a:cs typeface="Arial" charset="0"/>
              </a:rPr>
              <a:t>vs. </a:t>
            </a:r>
            <a:r>
              <a:rPr lang="en-US" altLang="zh-CN" sz="2000" b="1" dirty="0" err="1">
                <a:solidFill>
                  <a:schemeClr val="bg1"/>
                </a:solidFill>
                <a:latin typeface="Arial" charset="0"/>
                <a:ea typeface="Arial" charset="0"/>
                <a:cs typeface="Arial" charset="0"/>
              </a:rPr>
              <a:t>Modelica</a:t>
            </a:r>
            <a:r>
              <a:rPr lang="zh-CN" altLang="en-US" sz="2000" b="1" dirty="0">
                <a:solidFill>
                  <a:schemeClr val="bg1"/>
                </a:solidFill>
                <a:latin typeface="Arial" charset="0"/>
                <a:ea typeface="Arial" charset="0"/>
                <a:cs typeface="Arial" charset="0"/>
              </a:rPr>
              <a:t>）</a:t>
            </a:r>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38528" y="1130983"/>
            <a:ext cx="4372484" cy="3293052"/>
          </a:xfrm>
          <a:prstGeom prst="rect">
            <a:avLst/>
          </a:prstGeom>
        </p:spPr>
      </p:pic>
      <p:graphicFrame>
        <p:nvGraphicFramePr>
          <p:cNvPr id="20" name="Table 19"/>
          <p:cNvGraphicFramePr>
            <a:graphicFrameLocks noGrp="1"/>
          </p:cNvGraphicFramePr>
          <p:nvPr/>
        </p:nvGraphicFramePr>
        <p:xfrm>
          <a:off x="106938" y="1130985"/>
          <a:ext cx="4531564" cy="3293050"/>
        </p:xfrm>
        <a:graphic>
          <a:graphicData uri="http://schemas.openxmlformats.org/drawingml/2006/table">
            <a:tbl>
              <a:tblPr firstRow="1" bandRow="1">
                <a:tableStyleId>{5C22544A-7EE6-4342-B048-85BDC9FD1C3A}</a:tableStyleId>
              </a:tblPr>
              <a:tblGrid>
                <a:gridCol w="2205767">
                  <a:extLst>
                    <a:ext uri="{9D8B030D-6E8A-4147-A177-3AD203B41FA5}">
                      <a16:colId xmlns:a16="http://schemas.microsoft.com/office/drawing/2014/main" val="20000"/>
                    </a:ext>
                  </a:extLst>
                </a:gridCol>
                <a:gridCol w="2325797">
                  <a:extLst>
                    <a:ext uri="{9D8B030D-6E8A-4147-A177-3AD203B41FA5}">
                      <a16:colId xmlns:a16="http://schemas.microsoft.com/office/drawing/2014/main" val="20001"/>
                    </a:ext>
                  </a:extLst>
                </a:gridCol>
              </a:tblGrid>
              <a:tr h="314730">
                <a:tc>
                  <a:txBody>
                    <a:bodyPr/>
                    <a:lstStyle/>
                    <a:p>
                      <a:r>
                        <a:rPr lang="en-US" sz="1100" dirty="0"/>
                        <a:t>Counting</a:t>
                      </a:r>
                    </a:p>
                  </a:txBody>
                  <a:tcPr marL="68580" marR="68580" marT="34290" marB="34290"/>
                </a:tc>
                <a:tc>
                  <a:txBody>
                    <a:bodyPr/>
                    <a:lstStyle/>
                    <a:p>
                      <a:r>
                        <a:rPr lang="en-US" sz="1100" dirty="0"/>
                        <a:t>Arithmetic, Number</a:t>
                      </a:r>
                      <a:r>
                        <a:rPr lang="en-US" sz="1100" baseline="0" dirty="0"/>
                        <a:t> Theory</a:t>
                      </a:r>
                      <a:endParaRPr lang="en-US" sz="1100" dirty="0"/>
                    </a:p>
                  </a:txBody>
                  <a:tcPr marL="68580" marR="68580" marT="34290" marB="34290"/>
                </a:tc>
                <a:extLst>
                  <a:ext uri="{0D108BD9-81ED-4DB2-BD59-A6C34878D82A}">
                    <a16:rowId xmlns:a16="http://schemas.microsoft.com/office/drawing/2014/main" val="10000"/>
                  </a:ext>
                </a:extLst>
              </a:tr>
              <a:tr h="460480">
                <a:tc>
                  <a:txBody>
                    <a:bodyPr/>
                    <a:lstStyle/>
                    <a:p>
                      <a:r>
                        <a:rPr lang="en-US" sz="1100" dirty="0"/>
                        <a:t>Measuring</a:t>
                      </a:r>
                      <a:r>
                        <a:rPr lang="zh-CN" altLang="en-US" sz="1100" dirty="0"/>
                        <a:t> （度量）</a:t>
                      </a:r>
                      <a:endParaRPr lang="en-US" sz="1100" dirty="0"/>
                    </a:p>
                  </a:txBody>
                  <a:tcPr marL="68580" marR="68580" marT="34290" marB="34290"/>
                </a:tc>
                <a:tc>
                  <a:txBody>
                    <a:bodyPr/>
                    <a:lstStyle/>
                    <a:p>
                      <a:r>
                        <a:rPr lang="en-US" sz="1100" dirty="0"/>
                        <a:t>Real Numbers, Calculus, Analysis</a:t>
                      </a:r>
                    </a:p>
                  </a:txBody>
                  <a:tcPr marL="68580" marR="68580" marT="34290" marB="34290"/>
                </a:tc>
                <a:extLst>
                  <a:ext uri="{0D108BD9-81ED-4DB2-BD59-A6C34878D82A}">
                    <a16:rowId xmlns:a16="http://schemas.microsoft.com/office/drawing/2014/main" val="10001"/>
                  </a:ext>
                </a:extLst>
              </a:tr>
              <a:tr h="314730">
                <a:tc>
                  <a:txBody>
                    <a:bodyPr/>
                    <a:lstStyle/>
                    <a:p>
                      <a:r>
                        <a:rPr lang="en-US" sz="1100" dirty="0"/>
                        <a:t>Shaping</a:t>
                      </a:r>
                      <a:r>
                        <a:rPr lang="zh-CN" altLang="en-US" sz="1100" dirty="0"/>
                        <a:t>      （分辨形体）</a:t>
                      </a:r>
                      <a:endParaRPr lang="en-US" sz="1100" dirty="0"/>
                    </a:p>
                  </a:txBody>
                  <a:tcPr marL="68580" marR="68580" marT="34290" marB="34290"/>
                </a:tc>
                <a:tc>
                  <a:txBody>
                    <a:bodyPr/>
                    <a:lstStyle/>
                    <a:p>
                      <a:r>
                        <a:rPr lang="en-US" sz="1100" dirty="0"/>
                        <a:t>Geometry,</a:t>
                      </a:r>
                      <a:r>
                        <a:rPr lang="en-US" sz="1100" baseline="0" dirty="0"/>
                        <a:t> Topology</a:t>
                      </a:r>
                      <a:endParaRPr lang="en-US" sz="1100" dirty="0"/>
                    </a:p>
                  </a:txBody>
                  <a:tcPr marL="68580" marR="68580" marT="34290" marB="34290"/>
                </a:tc>
                <a:extLst>
                  <a:ext uri="{0D108BD9-81ED-4DB2-BD59-A6C34878D82A}">
                    <a16:rowId xmlns:a16="http://schemas.microsoft.com/office/drawing/2014/main" val="10002"/>
                  </a:ext>
                </a:extLst>
              </a:tr>
              <a:tr h="314730">
                <a:tc>
                  <a:txBody>
                    <a:bodyPr/>
                    <a:lstStyle/>
                    <a:p>
                      <a:r>
                        <a:rPr lang="en-US" sz="1100" dirty="0"/>
                        <a:t>Forming</a:t>
                      </a:r>
                      <a:r>
                        <a:rPr lang="zh-CN" altLang="en-US" sz="1100" dirty="0"/>
                        <a:t>      （成形）</a:t>
                      </a:r>
                      <a:endParaRPr lang="en-US" sz="1100" dirty="0"/>
                    </a:p>
                  </a:txBody>
                  <a:tcPr marL="68580" marR="68580" marT="34290" marB="34290"/>
                </a:tc>
                <a:tc>
                  <a:txBody>
                    <a:bodyPr/>
                    <a:lstStyle/>
                    <a:p>
                      <a:r>
                        <a:rPr lang="en-US" sz="1100" dirty="0"/>
                        <a:t>Symmetry, Group</a:t>
                      </a:r>
                      <a:r>
                        <a:rPr lang="en-US" sz="1100" baseline="0" dirty="0"/>
                        <a:t> Theory</a:t>
                      </a:r>
                      <a:endParaRPr lang="en-US" sz="1100" dirty="0"/>
                    </a:p>
                  </a:txBody>
                  <a:tcPr marL="68580" marR="68580" marT="34290" marB="34290"/>
                </a:tc>
                <a:extLst>
                  <a:ext uri="{0D108BD9-81ED-4DB2-BD59-A6C34878D82A}">
                    <a16:rowId xmlns:a16="http://schemas.microsoft.com/office/drawing/2014/main" val="10003"/>
                  </a:ext>
                </a:extLst>
              </a:tr>
              <a:tr h="314730">
                <a:tc>
                  <a:txBody>
                    <a:bodyPr/>
                    <a:lstStyle/>
                    <a:p>
                      <a:r>
                        <a:rPr lang="en-US" sz="1100" dirty="0"/>
                        <a:t>Estimating</a:t>
                      </a:r>
                      <a:r>
                        <a:rPr lang="zh-CN" altLang="en-US" sz="1100" dirty="0"/>
                        <a:t>   （估测）</a:t>
                      </a:r>
                      <a:endParaRPr lang="en-US" sz="1100" dirty="0"/>
                    </a:p>
                  </a:txBody>
                  <a:tcPr marL="68580" marR="68580" marT="34290" marB="34290"/>
                </a:tc>
                <a:tc>
                  <a:txBody>
                    <a:bodyPr/>
                    <a:lstStyle/>
                    <a:p>
                      <a:r>
                        <a:rPr lang="en-US" sz="1100" dirty="0"/>
                        <a:t>Probability, Measure Theory</a:t>
                      </a:r>
                    </a:p>
                  </a:txBody>
                  <a:tcPr marL="68580" marR="68580" marT="34290" marB="34290"/>
                </a:tc>
                <a:extLst>
                  <a:ext uri="{0D108BD9-81ED-4DB2-BD59-A6C34878D82A}">
                    <a16:rowId xmlns:a16="http://schemas.microsoft.com/office/drawing/2014/main" val="10004"/>
                  </a:ext>
                </a:extLst>
              </a:tr>
              <a:tr h="314730">
                <a:tc>
                  <a:txBody>
                    <a:bodyPr/>
                    <a:lstStyle/>
                    <a:p>
                      <a:r>
                        <a:rPr lang="en-US" sz="1100" dirty="0"/>
                        <a:t>Moving</a:t>
                      </a:r>
                      <a:r>
                        <a:rPr lang="zh-CN" altLang="en-US" sz="1100" dirty="0"/>
                        <a:t>         （移动）</a:t>
                      </a:r>
                      <a:endParaRPr lang="en-US" sz="1100" dirty="0"/>
                    </a:p>
                  </a:txBody>
                  <a:tcPr marL="68580" marR="68580" marT="34290" marB="34290"/>
                </a:tc>
                <a:tc>
                  <a:txBody>
                    <a:bodyPr/>
                    <a:lstStyle/>
                    <a:p>
                      <a:r>
                        <a:rPr lang="en-US" sz="1100" dirty="0"/>
                        <a:t>Mechanics, Calculus, Dynamics</a:t>
                      </a:r>
                    </a:p>
                  </a:txBody>
                  <a:tcPr marL="68580" marR="68580" marT="34290" marB="34290"/>
                </a:tc>
                <a:extLst>
                  <a:ext uri="{0D108BD9-81ED-4DB2-BD59-A6C34878D82A}">
                    <a16:rowId xmlns:a16="http://schemas.microsoft.com/office/drawing/2014/main" val="10005"/>
                  </a:ext>
                </a:extLst>
              </a:tr>
              <a:tr h="314730">
                <a:tc>
                  <a:txBody>
                    <a:bodyPr/>
                    <a:lstStyle/>
                    <a:p>
                      <a:r>
                        <a:rPr lang="en-US" sz="1100" dirty="0"/>
                        <a:t>Calculating</a:t>
                      </a:r>
                      <a:r>
                        <a:rPr lang="zh-CN" altLang="en-US" sz="1100" dirty="0"/>
                        <a:t>   （计算）</a:t>
                      </a:r>
                      <a:endParaRPr lang="en-US" sz="1100" dirty="0"/>
                    </a:p>
                  </a:txBody>
                  <a:tcPr marL="68580" marR="68580" marT="34290" marB="34290"/>
                </a:tc>
                <a:tc>
                  <a:txBody>
                    <a:bodyPr/>
                    <a:lstStyle/>
                    <a:p>
                      <a:r>
                        <a:rPr lang="en-US" sz="1100" dirty="0"/>
                        <a:t>Algebra, Numerical Analysis</a:t>
                      </a:r>
                    </a:p>
                  </a:txBody>
                  <a:tcPr marL="68580" marR="68580" marT="34290" marB="34290"/>
                </a:tc>
                <a:extLst>
                  <a:ext uri="{0D108BD9-81ED-4DB2-BD59-A6C34878D82A}">
                    <a16:rowId xmlns:a16="http://schemas.microsoft.com/office/drawing/2014/main" val="10006"/>
                  </a:ext>
                </a:extLst>
              </a:tr>
              <a:tr h="31473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100" dirty="0"/>
                        <a:t>Proving</a:t>
                      </a:r>
                      <a:r>
                        <a:rPr lang="zh-CN" altLang="en-US" sz="1100" dirty="0"/>
                        <a:t>          （证明）</a:t>
                      </a:r>
                      <a:endParaRPr lang="en-US" sz="1100" dirty="0"/>
                    </a:p>
                  </a:txBody>
                  <a:tcPr marL="68580" marR="68580" marT="34290" marB="34290"/>
                </a:tc>
                <a:tc>
                  <a:txBody>
                    <a:bodyPr/>
                    <a:lstStyle/>
                    <a:p>
                      <a:r>
                        <a:rPr lang="en-US" sz="1100" dirty="0"/>
                        <a:t>Logic</a:t>
                      </a:r>
                    </a:p>
                  </a:txBody>
                  <a:tcPr marL="68580" marR="68580" marT="34290" marB="34290"/>
                </a:tc>
                <a:extLst>
                  <a:ext uri="{0D108BD9-81ED-4DB2-BD59-A6C34878D82A}">
                    <a16:rowId xmlns:a16="http://schemas.microsoft.com/office/drawing/2014/main" val="10007"/>
                  </a:ext>
                </a:extLst>
              </a:tr>
              <a:tr h="314730">
                <a:tc>
                  <a:txBody>
                    <a:bodyPr/>
                    <a:lstStyle/>
                    <a:p>
                      <a:r>
                        <a:rPr lang="en-US" sz="1100" dirty="0"/>
                        <a:t>Puzzling</a:t>
                      </a:r>
                      <a:r>
                        <a:rPr lang="zh-CN" altLang="en-US" sz="1100" dirty="0"/>
                        <a:t>          （解谜、加密）</a:t>
                      </a:r>
                      <a:endParaRPr lang="en-US" sz="1100" dirty="0"/>
                    </a:p>
                  </a:txBody>
                  <a:tcPr marL="68580" marR="68580" marT="34290" marB="34290"/>
                </a:tc>
                <a:tc>
                  <a:txBody>
                    <a:bodyPr/>
                    <a:lstStyle/>
                    <a:p>
                      <a:r>
                        <a:rPr lang="en-US" sz="1100" dirty="0"/>
                        <a:t>Combinatorics, Num</a:t>
                      </a:r>
                      <a:r>
                        <a:rPr lang="en-US" altLang="zh-CN" sz="1100" dirty="0"/>
                        <a:t>b</a:t>
                      </a:r>
                      <a:r>
                        <a:rPr lang="en-US" sz="1100" dirty="0"/>
                        <a:t>er Theory</a:t>
                      </a:r>
                    </a:p>
                  </a:txBody>
                  <a:tcPr marL="68580" marR="68580" marT="34290" marB="34290"/>
                </a:tc>
                <a:extLst>
                  <a:ext uri="{0D108BD9-81ED-4DB2-BD59-A6C34878D82A}">
                    <a16:rowId xmlns:a16="http://schemas.microsoft.com/office/drawing/2014/main" val="10008"/>
                  </a:ext>
                </a:extLst>
              </a:tr>
              <a:tr h="314730">
                <a:tc>
                  <a:txBody>
                    <a:bodyPr/>
                    <a:lstStyle/>
                    <a:p>
                      <a:r>
                        <a:rPr lang="en-US" sz="1100" dirty="0"/>
                        <a:t>Grouping</a:t>
                      </a:r>
                      <a:r>
                        <a:rPr lang="zh-CN" altLang="en-US" sz="1100" dirty="0"/>
                        <a:t>        （聚类）</a:t>
                      </a:r>
                      <a:endParaRPr lang="en-US" sz="1100" dirty="0"/>
                    </a:p>
                  </a:txBody>
                  <a:tcPr marL="68580" marR="68580" marT="34290" marB="34290"/>
                </a:tc>
                <a:tc>
                  <a:txBody>
                    <a:bodyPr/>
                    <a:lstStyle/>
                    <a:p>
                      <a:r>
                        <a:rPr lang="en-US" sz="11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023362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可计算图形语意：</a:t>
            </a:r>
            <a:r>
              <a:rPr lang="en-US" altLang="zh-CN" dirty="0">
                <a:latin typeface="黑体" panose="02010609060101010101" pitchFamily="49" charset="-122"/>
                <a:ea typeface="黑体" panose="02010609060101010101" pitchFamily="49" charset="-122"/>
              </a:rPr>
              <a:t>Computable Semantics</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8155479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Sensor Placement and Data Collection</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76718768-B26C-9E45-A77C-F06E8A13B71C}"/>
              </a:ext>
            </a:extLst>
          </p:cNvPr>
          <p:cNvPicPr>
            <a:picLocks noChangeAspect="1"/>
          </p:cNvPicPr>
          <p:nvPr/>
        </p:nvPicPr>
        <p:blipFill>
          <a:blip r:embed="rId4"/>
          <a:stretch>
            <a:fillRect/>
          </a:stretch>
        </p:blipFill>
        <p:spPr>
          <a:xfrm>
            <a:off x="1719029" y="1135779"/>
            <a:ext cx="5705942" cy="3724238"/>
          </a:xfrm>
          <a:prstGeom prst="rect">
            <a:avLst/>
          </a:prstGeom>
        </p:spPr>
      </p:pic>
    </p:spTree>
    <p:extLst>
      <p:ext uri="{BB962C8B-B14F-4D97-AF65-F5344CB8AC3E}">
        <p14:creationId xmlns:p14="http://schemas.microsoft.com/office/powerpoint/2010/main" val="2359220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837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Product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4" name="矩形 35"/>
          <p:cNvSpPr>
            <a:spLocks noChangeArrowheads="1"/>
          </p:cNvSpPr>
          <p:nvPr/>
        </p:nvSpPr>
        <p:spPr bwMode="auto">
          <a:xfrm>
            <a:off x="734076" y="806058"/>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sz="1400" dirty="0">
                <a:solidFill>
                  <a:srgbClr val="FFFFFF"/>
                </a:solidFill>
                <a:latin typeface="Arial" charset="0"/>
                <a:ea typeface="方正兰亭超细黑简体" charset="0"/>
              </a:rPr>
              <a:t>For a start-up, there are two possible outcomes which define two maneuvers, one reversible:</a:t>
            </a:r>
          </a:p>
        </p:txBody>
      </p:sp>
      <p:sp>
        <p:nvSpPr>
          <p:cNvPr id="15" name="79 CuadroTexto"/>
          <p:cNvSpPr txBox="1"/>
          <p:nvPr/>
        </p:nvSpPr>
        <p:spPr>
          <a:xfrm>
            <a:off x="1197990" y="1163286"/>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5B9BD5"/>
                </a:solidFill>
                <a:latin typeface="Arial" charset="0"/>
                <a:ea typeface="Arial" charset="0"/>
                <a:cs typeface="Arial" charset="0"/>
              </a:rPr>
              <a:t>Succeed</a:t>
            </a:r>
            <a:r>
              <a:rPr lang="en-GB" dirty="0">
                <a:solidFill>
                  <a:srgbClr val="FFFFFF"/>
                </a:solidFill>
                <a:latin typeface="Arial" charset="0"/>
                <a:ea typeface="Arial" charset="0"/>
                <a:cs typeface="Arial" charset="0"/>
              </a:rPr>
              <a:t> after a process, advance</a:t>
            </a:r>
          </a:p>
        </p:txBody>
      </p:sp>
      <p:sp>
        <p:nvSpPr>
          <p:cNvPr id="16" name="79 CuadroTexto"/>
          <p:cNvSpPr txBox="1"/>
          <p:nvPr/>
        </p:nvSpPr>
        <p:spPr>
          <a:xfrm>
            <a:off x="1197990" y="1568632"/>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ED7D31"/>
                </a:solidFill>
                <a:latin typeface="Arial" charset="0"/>
                <a:ea typeface="Arial" charset="0"/>
                <a:cs typeface="Arial" charset="0"/>
              </a:rPr>
              <a:t>Failed</a:t>
            </a:r>
            <a:r>
              <a:rPr lang="en-GB" dirty="0">
                <a:solidFill>
                  <a:srgbClr val="FFFFFF"/>
                </a:solidFill>
                <a:latin typeface="Arial" charset="0"/>
                <a:ea typeface="Arial" charset="0"/>
                <a:cs typeface="Arial" charset="0"/>
              </a:rPr>
              <a:t> after a process, repeat, roll back [opposite from advance]</a:t>
            </a:r>
          </a:p>
        </p:txBody>
      </p:sp>
      <p:sp>
        <p:nvSpPr>
          <p:cNvPr id="12" name="Oval 11"/>
          <p:cNvSpPr/>
          <p:nvPr/>
        </p:nvSpPr>
        <p:spPr bwMode="auto">
          <a:xfrm>
            <a:off x="3710472" y="2340204"/>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Identify customer needs and problems</a:t>
            </a:r>
          </a:p>
        </p:txBody>
      </p:sp>
      <p:sp>
        <p:nvSpPr>
          <p:cNvPr id="13" name="Oval 12"/>
          <p:cNvSpPr/>
          <p:nvPr/>
        </p:nvSpPr>
        <p:spPr bwMode="auto">
          <a:xfrm>
            <a:off x="5521548" y="3516108"/>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Development techniques /  framework</a:t>
            </a:r>
          </a:p>
        </p:txBody>
      </p:sp>
      <p:sp>
        <p:nvSpPr>
          <p:cNvPr id="18" name="Oval 17"/>
          <p:cNvSpPr/>
          <p:nvPr/>
        </p:nvSpPr>
        <p:spPr bwMode="auto">
          <a:xfrm>
            <a:off x="1924203" y="3516107"/>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Target specification and proof of concept</a:t>
            </a:r>
          </a:p>
        </p:txBody>
      </p:sp>
      <p:cxnSp>
        <p:nvCxnSpPr>
          <p:cNvPr id="3" name="Straight Arrow Connector 2"/>
          <p:cNvCxnSpPr>
            <a:stCxn id="18" idx="7"/>
            <a:endCxn id="12" idx="3"/>
          </p:cNvCxnSpPr>
          <p:nvPr/>
        </p:nvCxnSpPr>
        <p:spPr bwMode="auto">
          <a:xfrm flipV="1">
            <a:off x="3448880" y="2933005"/>
            <a:ext cx="523186" cy="684810"/>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a:stCxn id="12" idx="5"/>
            <a:endCxn id="13" idx="1"/>
          </p:cNvCxnSpPr>
          <p:nvPr/>
        </p:nvCxnSpPr>
        <p:spPr bwMode="auto">
          <a:xfrm>
            <a:off x="5235150" y="2933006"/>
            <a:ext cx="547991" cy="68481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p:cNvCxnSpPr/>
          <p:nvPr/>
        </p:nvCxnSpPr>
        <p:spPr bwMode="auto">
          <a:xfrm flipH="1" flipV="1">
            <a:off x="3710473" y="3810198"/>
            <a:ext cx="1811075" cy="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p:cNvSpPr txBox="1"/>
          <p:nvPr/>
        </p:nvSpPr>
        <p:spPr>
          <a:xfrm>
            <a:off x="4322922" y="3594752"/>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4" name="TextBox 23"/>
          <p:cNvSpPr txBox="1"/>
          <p:nvPr/>
        </p:nvSpPr>
        <p:spPr>
          <a:xfrm>
            <a:off x="4947773"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5" name="TextBox 24"/>
          <p:cNvSpPr txBox="1"/>
          <p:nvPr/>
        </p:nvSpPr>
        <p:spPr>
          <a:xfrm>
            <a:off x="3754859"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cxnSp>
        <p:nvCxnSpPr>
          <p:cNvPr id="26" name="Straight Arrow Connector 25"/>
          <p:cNvCxnSpPr/>
          <p:nvPr/>
        </p:nvCxnSpPr>
        <p:spPr bwMode="auto">
          <a:xfrm>
            <a:off x="5437095" y="2845621"/>
            <a:ext cx="547991" cy="68481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5711089" y="3003040"/>
            <a:ext cx="98616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 (R&amp;D)</a:t>
            </a:r>
          </a:p>
        </p:txBody>
      </p:sp>
      <p:cxnSp>
        <p:nvCxnSpPr>
          <p:cNvPr id="28" name="Straight Arrow Connector 27"/>
          <p:cNvCxnSpPr/>
          <p:nvPr/>
        </p:nvCxnSpPr>
        <p:spPr bwMode="auto">
          <a:xfrm flipV="1">
            <a:off x="3278919" y="2854341"/>
            <a:ext cx="523186" cy="684810"/>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2908621" y="3004547"/>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a:t>
            </a:r>
          </a:p>
        </p:txBody>
      </p:sp>
      <p:cxnSp>
        <p:nvCxnSpPr>
          <p:cNvPr id="30" name="Straight Arrow Connector 29"/>
          <p:cNvCxnSpPr/>
          <p:nvPr/>
        </p:nvCxnSpPr>
        <p:spPr bwMode="auto">
          <a:xfrm flipH="1" flipV="1">
            <a:off x="3721106" y="3974238"/>
            <a:ext cx="1811075" cy="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p:cNvSpPr txBox="1"/>
          <p:nvPr/>
        </p:nvSpPr>
        <p:spPr>
          <a:xfrm>
            <a:off x="4326865" y="3974236"/>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a:solidFill>
                  <a:srgbClr val="5B9BD5"/>
                </a:solidFill>
              </a:rPr>
              <a:t>Advance</a:t>
            </a:r>
            <a:endParaRPr lang="en-US" sz="900" dirty="0">
              <a:solidFill>
                <a:srgbClr val="5B9BD5"/>
              </a:solidFill>
            </a:endParaRPr>
          </a:p>
        </p:txBody>
      </p:sp>
      <p:cxnSp>
        <p:nvCxnSpPr>
          <p:cNvPr id="10" name="Curved Connector 9"/>
          <p:cNvCxnSpPr>
            <a:stCxn id="12" idx="7"/>
            <a:endCxn id="12" idx="6"/>
          </p:cNvCxnSpPr>
          <p:nvPr/>
        </p:nvCxnSpPr>
        <p:spPr bwMode="auto">
          <a:xfrm rot="16200000" flipH="1">
            <a:off x="5243171" y="2433890"/>
            <a:ext cx="245547" cy="261593"/>
          </a:xfrm>
          <a:prstGeom prst="curvedConnector4">
            <a:avLst>
              <a:gd name="adj1" fmla="val -86888"/>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p:cNvSpPr txBox="1"/>
          <p:nvPr/>
        </p:nvSpPr>
        <p:spPr>
          <a:xfrm>
            <a:off x="5711090" y="2232482"/>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32" name="Curved Connector 31"/>
          <p:cNvCxnSpPr>
            <a:stCxn id="13" idx="7"/>
            <a:endCxn id="13" idx="6"/>
          </p:cNvCxnSpPr>
          <p:nvPr/>
        </p:nvCxnSpPr>
        <p:spPr bwMode="auto">
          <a:xfrm rot="16200000" flipH="1">
            <a:off x="7054247" y="3609794"/>
            <a:ext cx="245547" cy="261593"/>
          </a:xfrm>
          <a:prstGeom prst="curvedConnector4">
            <a:avLst>
              <a:gd name="adj1" fmla="val -99879"/>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1" name="TextBox 40"/>
          <p:cNvSpPr txBox="1"/>
          <p:nvPr/>
        </p:nvSpPr>
        <p:spPr>
          <a:xfrm>
            <a:off x="7509763" y="3329651"/>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40" name="Curved Connector 39"/>
          <p:cNvCxnSpPr>
            <a:stCxn id="18" idx="2"/>
            <a:endCxn id="18" idx="1"/>
          </p:cNvCxnSpPr>
          <p:nvPr/>
        </p:nvCxnSpPr>
        <p:spPr bwMode="auto">
          <a:xfrm rot="10800000" flipH="1">
            <a:off x="1924202" y="3617816"/>
            <a:ext cx="261593" cy="245547"/>
          </a:xfrm>
          <a:prstGeom prst="curvedConnector4">
            <a:avLst>
              <a:gd name="adj1" fmla="val -87388"/>
              <a:gd name="adj2" fmla="val 199879"/>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TextBox 44"/>
          <p:cNvSpPr txBox="1"/>
          <p:nvPr/>
        </p:nvSpPr>
        <p:spPr>
          <a:xfrm>
            <a:off x="1345277" y="3218483"/>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spTree>
    <p:extLst>
      <p:ext uri="{BB962C8B-B14F-4D97-AF65-F5344CB8AC3E}">
        <p14:creationId xmlns:p14="http://schemas.microsoft.com/office/powerpoint/2010/main" val="2273721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7794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System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 name="矩形 35"/>
          <p:cNvSpPr>
            <a:spLocks noChangeArrowheads="1"/>
          </p:cNvSpPr>
          <p:nvPr/>
        </p:nvSpPr>
        <p:spPr bwMode="auto">
          <a:xfrm>
            <a:off x="668496" y="906825"/>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sz="1400" dirty="0">
                <a:solidFill>
                  <a:srgbClr val="FFFFFF"/>
                </a:solidFill>
                <a:latin typeface="Arial" charset="0"/>
                <a:ea typeface="方正兰亭超细黑简体" charset="0"/>
              </a:rPr>
              <a:t>Can be simplified as :</a:t>
            </a:r>
            <a:endParaRPr lang="en-US" sz="1400" dirty="0">
              <a:solidFill>
                <a:srgbClr val="000000"/>
              </a:solidFill>
            </a:endParaRPr>
          </a:p>
        </p:txBody>
      </p:sp>
      <p:sp>
        <p:nvSpPr>
          <p:cNvPr id="2" name="Oval 1"/>
          <p:cNvSpPr/>
          <p:nvPr/>
        </p:nvSpPr>
        <p:spPr bwMode="auto">
          <a:xfrm>
            <a:off x="20627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Gathering</a:t>
            </a:r>
          </a:p>
        </p:txBody>
      </p:sp>
      <p:sp>
        <p:nvSpPr>
          <p:cNvPr id="12" name="Oval 11"/>
          <p:cNvSpPr/>
          <p:nvPr/>
        </p:nvSpPr>
        <p:spPr bwMode="auto">
          <a:xfrm>
            <a:off x="54155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Specifications</a:t>
            </a:r>
          </a:p>
        </p:txBody>
      </p:sp>
      <p:cxnSp>
        <p:nvCxnSpPr>
          <p:cNvPr id="4" name="Straight Arrow Connector 3"/>
          <p:cNvCxnSpPr/>
          <p:nvPr/>
        </p:nvCxnSpPr>
        <p:spPr bwMode="auto">
          <a:xfrm>
            <a:off x="3848986" y="2281595"/>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Curved Connector 6"/>
          <p:cNvCxnSpPr>
            <a:stCxn id="2" idx="1"/>
            <a:endCxn id="2" idx="3"/>
          </p:cNvCxnSpPr>
          <p:nvPr/>
        </p:nvCxnSpPr>
        <p:spPr bwMode="auto">
          <a:xfrm rot="16200000" flipH="1">
            <a:off x="2079963" y="2395896"/>
            <a:ext cx="488692" cy="12700"/>
          </a:xfrm>
          <a:prstGeom prst="curvedConnector5">
            <a:avLst>
              <a:gd name="adj1" fmla="val -46778"/>
              <a:gd name="adj2" fmla="val -4596024"/>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475" name="Curved Connector 10474"/>
          <p:cNvCxnSpPr>
            <a:stCxn id="12" idx="7"/>
            <a:endCxn id="12" idx="5"/>
          </p:cNvCxnSpPr>
          <p:nvPr/>
        </p:nvCxnSpPr>
        <p:spPr bwMode="auto">
          <a:xfrm rot="16200000" flipH="1">
            <a:off x="6695847" y="2395896"/>
            <a:ext cx="488692" cy="12700"/>
          </a:xfrm>
          <a:prstGeom prst="curvedConnector5">
            <a:avLst>
              <a:gd name="adj1" fmla="val -46778"/>
              <a:gd name="adj2" fmla="val 4679740"/>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2 CuadroTexto"/>
          <p:cNvSpPr txBox="1"/>
          <p:nvPr/>
        </p:nvSpPr>
        <p:spPr>
          <a:xfrm>
            <a:off x="1423585" y="3693883"/>
            <a:ext cx="2440610" cy="307777"/>
          </a:xfrm>
          <a:prstGeom prst="rect">
            <a:avLst/>
          </a:prstGeom>
          <a:noFill/>
        </p:spPr>
        <p:txBody>
          <a:bodyPr wrap="square" rtlCol="0">
            <a:spAutoFit/>
          </a:bodyPr>
          <a:lstStyle/>
          <a:p>
            <a:pPr algn="ctr" defTabSz="685783" eaLnBrk="0" fontAlgn="base" hangingPunct="0">
              <a:spcBef>
                <a:spcPct val="0"/>
              </a:spcBef>
              <a:spcAft>
                <a:spcPct val="0"/>
              </a:spcAft>
            </a:pPr>
            <a:r>
              <a:rPr lang="en-US" dirty="0">
                <a:solidFill>
                  <a:srgbClr val="FFFFFF"/>
                </a:solidFill>
                <a:latin typeface="Arial" charset="0"/>
                <a:ea typeface="Arial" charset="0"/>
                <a:cs typeface="Arial" charset="0"/>
              </a:rPr>
              <a:t>Infinite possibilities!!!</a:t>
            </a:r>
          </a:p>
        </p:txBody>
      </p:sp>
      <p:sp>
        <p:nvSpPr>
          <p:cNvPr id="5" name="4 CuadroTexto"/>
          <p:cNvSpPr txBox="1"/>
          <p:nvPr/>
        </p:nvSpPr>
        <p:spPr>
          <a:xfrm>
            <a:off x="2658471" y="1298979"/>
            <a:ext cx="617722"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A</a:t>
            </a:r>
          </a:p>
        </p:txBody>
      </p:sp>
      <p:sp>
        <p:nvSpPr>
          <p:cNvPr id="17" name="16 CuadroTexto"/>
          <p:cNvSpPr txBox="1"/>
          <p:nvPr/>
        </p:nvSpPr>
        <p:spPr>
          <a:xfrm>
            <a:off x="6055238" y="1300779"/>
            <a:ext cx="506823"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B</a:t>
            </a:r>
          </a:p>
        </p:txBody>
      </p:sp>
      <p:sp>
        <p:nvSpPr>
          <p:cNvPr id="20" name="19 CuadroTexto"/>
          <p:cNvSpPr txBox="1"/>
          <p:nvPr/>
        </p:nvSpPr>
        <p:spPr>
          <a:xfrm>
            <a:off x="914707" y="2171413"/>
            <a:ext cx="845510" cy="461665"/>
          </a:xfrm>
          <a:prstGeom prst="rect">
            <a:avLst/>
          </a:prstGeom>
          <a:noFill/>
        </p:spPr>
        <p:txBody>
          <a:bodyPr wrap="square" rtlCol="0">
            <a:spAutoFit/>
          </a:bodyPr>
          <a:lstStyle/>
          <a:p>
            <a:pPr algn="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8" name="7 CuadroTexto"/>
          <p:cNvSpPr txBox="1"/>
          <p:nvPr/>
        </p:nvSpPr>
        <p:spPr>
          <a:xfrm>
            <a:off x="4824842" y="3693884"/>
            <a:ext cx="3164103" cy="307777"/>
          </a:xfrm>
          <a:prstGeom prst="rect">
            <a:avLst/>
          </a:prstGeom>
          <a:noFill/>
        </p:spPr>
        <p:txBody>
          <a:bodyPr wrap="square" rtlCol="0">
            <a:spAutoFit/>
          </a:bodyPr>
          <a:lstStyle/>
          <a:p>
            <a:pPr defTabSz="685783" eaLnBrk="0" fontAlgn="base" hangingPunct="0">
              <a:spcBef>
                <a:spcPct val="0"/>
              </a:spcBef>
              <a:spcAft>
                <a:spcPct val="0"/>
              </a:spcAft>
            </a:pPr>
            <a:r>
              <a:rPr lang="en-US" dirty="0">
                <a:solidFill>
                  <a:srgbClr val="FFFFFF"/>
                </a:solidFill>
                <a:latin typeface="Arial" charset="0"/>
                <a:ea typeface="Arial" charset="0"/>
                <a:cs typeface="Arial" charset="0"/>
              </a:rPr>
              <a:t>Find the viable paths to succeed!</a:t>
            </a:r>
          </a:p>
        </p:txBody>
      </p:sp>
      <p:sp>
        <p:nvSpPr>
          <p:cNvPr id="10" name="9 Flecha derecha"/>
          <p:cNvSpPr/>
          <p:nvPr/>
        </p:nvSpPr>
        <p:spPr bwMode="auto">
          <a:xfrm>
            <a:off x="3739114" y="3714864"/>
            <a:ext cx="893137" cy="265814"/>
          </a:xfrm>
          <a:prstGeom prst="rightArrow">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dirty="0"/>
          </a:p>
        </p:txBody>
      </p:sp>
      <p:sp>
        <p:nvSpPr>
          <p:cNvPr id="15" name="14 CuadroTexto"/>
          <p:cNvSpPr txBox="1"/>
          <p:nvPr/>
        </p:nvSpPr>
        <p:spPr>
          <a:xfrm>
            <a:off x="2450805" y="174609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27" name="26 CuadroTexto"/>
          <p:cNvSpPr txBox="1"/>
          <p:nvPr/>
        </p:nvSpPr>
        <p:spPr>
          <a:xfrm>
            <a:off x="5803605" y="1740744"/>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29" name="26 CuadroTexto"/>
          <p:cNvSpPr txBox="1"/>
          <p:nvPr/>
        </p:nvSpPr>
        <p:spPr>
          <a:xfrm>
            <a:off x="2462286" y="2786135"/>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30" name="14 CuadroTexto"/>
          <p:cNvSpPr txBox="1"/>
          <p:nvPr/>
        </p:nvSpPr>
        <p:spPr>
          <a:xfrm>
            <a:off x="5798142" y="278972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13" name="Rectangle 12"/>
          <p:cNvSpPr/>
          <p:nvPr/>
        </p:nvSpPr>
        <p:spPr bwMode="auto">
          <a:xfrm>
            <a:off x="1648047" y="3561906"/>
            <a:ext cx="6134986" cy="574158"/>
          </a:xfrm>
          <a:prstGeom prst="rect">
            <a:avLst/>
          </a:prstGeom>
          <a:noFill/>
          <a:ln w="9525" cap="flat" cmpd="sng" algn="ctr">
            <a:solidFill>
              <a:srgbClr val="DBB76C"/>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dirty="0"/>
          </a:p>
        </p:txBody>
      </p:sp>
      <p:sp>
        <p:nvSpPr>
          <p:cNvPr id="28" name="19 CuadroTexto"/>
          <p:cNvSpPr txBox="1"/>
          <p:nvPr/>
        </p:nvSpPr>
        <p:spPr>
          <a:xfrm>
            <a:off x="7502395" y="2176665"/>
            <a:ext cx="845510" cy="461665"/>
          </a:xfrm>
          <a:prstGeom prst="rect">
            <a:avLst/>
          </a:prstGeom>
          <a:noFill/>
        </p:spPr>
        <p:txBody>
          <a:bodyPr wrap="square" rtlCol="0">
            <a:spAutoFit/>
          </a:bodyPr>
          <a:lstStyle/>
          <a:p>
            <a:pP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31" name="10 CuadroTexto"/>
          <p:cNvSpPr txBox="1"/>
          <p:nvPr/>
        </p:nvSpPr>
        <p:spPr>
          <a:xfrm>
            <a:off x="3941391" y="2458140"/>
            <a:ext cx="1333516" cy="400110"/>
          </a:xfrm>
          <a:prstGeom prst="rect">
            <a:avLst/>
          </a:prstGeom>
          <a:noFill/>
        </p:spPr>
        <p:txBody>
          <a:bodyPr wrap="square" rtlCol="0">
            <a:spAutoFit/>
          </a:bodyPr>
          <a:lstStyle/>
          <a:p>
            <a:pPr algn="ctr" defTabSz="685783" eaLnBrk="0" fontAlgn="base" hangingPunct="0">
              <a:spcBef>
                <a:spcPct val="0"/>
              </a:spcBef>
              <a:spcAft>
                <a:spcPct val="0"/>
              </a:spcAft>
            </a:pPr>
            <a:r>
              <a:rPr lang="es-ES" sz="1000" dirty="0" err="1">
                <a:solidFill>
                  <a:srgbClr val="FFFFFF"/>
                </a:solidFill>
                <a:latin typeface="Arial" charset="0"/>
                <a:ea typeface="Arial" charset="0"/>
                <a:cs typeface="Arial" charset="0"/>
              </a:rPr>
              <a:t>Eevery</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connection</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is</a:t>
            </a:r>
            <a:r>
              <a:rPr lang="es-ES" sz="1000" dirty="0">
                <a:solidFill>
                  <a:srgbClr val="FFFFFF"/>
                </a:solidFill>
                <a:latin typeface="Arial" charset="0"/>
                <a:ea typeface="Arial" charset="0"/>
                <a:cs typeface="Arial" charset="0"/>
              </a:rPr>
              <a:t> reversible</a:t>
            </a:r>
          </a:p>
        </p:txBody>
      </p:sp>
      <p:cxnSp>
        <p:nvCxnSpPr>
          <p:cNvPr id="33" name="Straight Arrow Connector 32"/>
          <p:cNvCxnSpPr/>
          <p:nvPr/>
        </p:nvCxnSpPr>
        <p:spPr bwMode="auto">
          <a:xfrm flipH="1">
            <a:off x="3829051" y="2458140"/>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127543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6576" y="0"/>
            <a:ext cx="6650849" cy="5143500"/>
          </a:xfrm>
          <a:prstGeom prst="rect">
            <a:avLst/>
          </a:prstGeom>
        </p:spPr>
      </p:pic>
    </p:spTree>
    <p:extLst>
      <p:ext uri="{BB962C8B-B14F-4D97-AF65-F5344CB8AC3E}">
        <p14:creationId xmlns:p14="http://schemas.microsoft.com/office/powerpoint/2010/main" val="34617275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9964" y="0"/>
            <a:ext cx="6664072" cy="5143500"/>
          </a:xfrm>
          <a:prstGeom prst="rect">
            <a:avLst/>
          </a:prstGeom>
        </p:spPr>
      </p:pic>
    </p:spTree>
    <p:extLst>
      <p:ext uri="{BB962C8B-B14F-4D97-AF65-F5344CB8AC3E}">
        <p14:creationId xmlns:p14="http://schemas.microsoft.com/office/powerpoint/2010/main" val="789946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Why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foundation for reasoning</a:t>
            </a:r>
          </a:p>
          <a:p>
            <a:pPr lvl="1"/>
            <a:r>
              <a:rPr lang="en-TW" dirty="0"/>
              <a:t>A unifying cognitive foundation cannot be separated by domain expertise</a:t>
            </a:r>
          </a:p>
          <a:p>
            <a:r>
              <a:rPr lang="en-US" dirty="0"/>
              <a:t>What and Why must be unified</a:t>
            </a:r>
            <a:endParaRPr lang="en-TW" dirty="0"/>
          </a:p>
          <a:p>
            <a:pPr lvl="1"/>
            <a:r>
              <a:rPr lang="en-TW" dirty="0"/>
              <a:t>Story telling reveals why through whats</a:t>
            </a:r>
          </a:p>
          <a:p>
            <a:pPr lvl="1"/>
            <a:r>
              <a:rPr lang="en-TW" dirty="0"/>
              <a:t>The “whats” contextualize causation</a:t>
            </a:r>
          </a:p>
          <a:p>
            <a:endParaRPr lang="en-TW" dirty="0"/>
          </a:p>
          <a:p>
            <a:r>
              <a:rPr lang="en-US" dirty="0"/>
              <a:t>Story telling, or a narrative, explains why</a:t>
            </a:r>
            <a:endParaRPr lang="en-TW" dirty="0"/>
          </a:p>
          <a:p>
            <a:pPr lvl="1"/>
            <a:r>
              <a:rPr lang="en-TW" dirty="0"/>
              <a:t>Any chosen narrative, embodies the </a:t>
            </a:r>
            <a:r>
              <a:rPr lang="en-TW" b="1" i="1" dirty="0"/>
              <a:t>causation</a:t>
            </a:r>
            <a:r>
              <a:rPr lang="en-TW" dirty="0"/>
              <a:t> through out its story composition, which links all the </a:t>
            </a:r>
            <a:r>
              <a:rPr lang="en-TW" b="1" i="1" dirty="0"/>
              <a:t>whats</a:t>
            </a:r>
            <a:r>
              <a:rPr lang="en-TW" dirty="0"/>
              <a:t> as collateral evidence to signify why.</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5" name="Picture 4">
            <a:extLst>
              <a:ext uri="{FF2B5EF4-FFF2-40B4-BE49-F238E27FC236}">
                <a16:creationId xmlns:a16="http://schemas.microsoft.com/office/drawing/2014/main" id="{D6CF043B-812B-ED4E-AB7E-5EC973CF138D}"/>
              </a:ext>
            </a:extLst>
          </p:cNvPr>
          <p:cNvPicPr>
            <a:picLocks noChangeAspect="1"/>
          </p:cNvPicPr>
          <p:nvPr/>
        </p:nvPicPr>
        <p:blipFill>
          <a:blip r:embed="rId3"/>
          <a:stretch>
            <a:fillRect/>
          </a:stretch>
        </p:blipFill>
        <p:spPr>
          <a:xfrm>
            <a:off x="5991904" y="1138187"/>
            <a:ext cx="2480554" cy="3851792"/>
          </a:xfrm>
          <a:prstGeom prst="rect">
            <a:avLst/>
          </a:prstGeom>
          <a:ln w="25400">
            <a:solidFill>
              <a:schemeClr val="tx1"/>
            </a:solidFill>
          </a:ln>
          <a:effectLst>
            <a:softEdge rad="38100"/>
          </a:effectLst>
        </p:spPr>
      </p:pic>
    </p:spTree>
    <p:extLst>
      <p:ext uri="{BB962C8B-B14F-4D97-AF65-F5344CB8AC3E}">
        <p14:creationId xmlns:p14="http://schemas.microsoft.com/office/powerpoint/2010/main" val="5701439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7147184" cy="952493"/>
          </a:xfrm>
        </p:spPr>
        <p:txBody>
          <a:bodyPr>
            <a:noAutofit/>
          </a:bodyPr>
          <a:lstStyle/>
          <a:p>
            <a:pPr marL="257168" indent="-257168">
              <a:lnSpc>
                <a:spcPct val="110000"/>
              </a:lnSpc>
            </a:pPr>
            <a:r>
              <a:rPr lang="en-US" altLang="zh-CN" sz="2000" dirty="0">
                <a:latin typeface="Hei" charset="-122"/>
                <a:ea typeface="Hei" charset="-122"/>
                <a:cs typeface="Hei" charset="-122"/>
              </a:rPr>
              <a:t>Authors:</a:t>
            </a:r>
          </a:p>
          <a:p>
            <a:pPr marL="600068" lvl="1" indent="-257168">
              <a:lnSpc>
                <a:spcPct val="110000"/>
              </a:lnSpc>
            </a:pPr>
            <a:r>
              <a:rPr lang="en-US" altLang="zh-CN" sz="1700" dirty="0">
                <a:latin typeface="Hei" charset="-122"/>
                <a:ea typeface="Hei" charset="-122"/>
                <a:cs typeface="Hei" charset="-122"/>
              </a:rPr>
              <a:t>William </a:t>
            </a:r>
            <a:r>
              <a:rPr lang="en-US" altLang="zh-CN" sz="1700" dirty="0" err="1">
                <a:latin typeface="Hei" charset="-122"/>
                <a:ea typeface="Hei" charset="-122"/>
                <a:cs typeface="Hei" charset="-122"/>
              </a:rPr>
              <a:t>Lawvere</a:t>
            </a:r>
            <a:endParaRPr lang="en-US" altLang="zh-CN" sz="1700" dirty="0">
              <a:latin typeface="Hei" charset="-122"/>
              <a:ea typeface="Hei" charset="-122"/>
              <a:cs typeface="Hei" charset="-122"/>
            </a:endParaRPr>
          </a:p>
          <a:p>
            <a:pPr marL="600068" lvl="1" indent="-257168">
              <a:lnSpc>
                <a:spcPct val="110000"/>
              </a:lnSpc>
            </a:pPr>
            <a:r>
              <a:rPr lang="en-US" altLang="zh-CN" sz="1700" dirty="0">
                <a:latin typeface="Hei" charset="-122"/>
                <a:ea typeface="Hei" charset="-122"/>
                <a:cs typeface="Hei" charset="-122"/>
              </a:rPr>
              <a:t>Stephen </a:t>
            </a:r>
            <a:r>
              <a:rPr lang="en-US" altLang="zh-CN" sz="1700" dirty="0" err="1">
                <a:latin typeface="Hei" charset="-122"/>
                <a:ea typeface="Hei" charset="-122"/>
                <a:cs typeface="Hei" charset="-122"/>
              </a:rPr>
              <a:t>Schanuel</a:t>
            </a:r>
            <a:endParaRPr lang="en-US" altLang="zh-CN" sz="1700" dirty="0">
              <a:latin typeface="Hei" charset="-122"/>
              <a:ea typeface="Hei" charset="-122"/>
              <a:cs typeface="Hei" charset="-122"/>
            </a:endParaRPr>
          </a:p>
        </p:txBody>
      </p:sp>
      <p:sp>
        <p:nvSpPr>
          <p:cNvPr id="13" name="文本框 12"/>
          <p:cNvSpPr txBox="1"/>
          <p:nvPr/>
        </p:nvSpPr>
        <p:spPr>
          <a:xfrm>
            <a:off x="501211" y="301504"/>
            <a:ext cx="6890538" cy="461665"/>
          </a:xfrm>
          <a:prstGeom prst="rect">
            <a:avLst/>
          </a:prstGeom>
          <a:noFill/>
        </p:spPr>
        <p:txBody>
          <a:bodyPr wrap="square" rtlCol="0">
            <a:spAutoFit/>
          </a:bodyPr>
          <a:lstStyle/>
          <a:p>
            <a:pPr lvl="1"/>
            <a:r>
              <a:rPr lang="zh-TW" altLang="en-US" sz="2400" dirty="0">
                <a:solidFill>
                  <a:schemeClr val="bg1"/>
                </a:solidFill>
                <a:latin typeface="Hei" charset="-122"/>
                <a:ea typeface="Hei" charset="-122"/>
                <a:cs typeface="Hei" charset="-122"/>
              </a:rPr>
              <a:t>数学化的概念</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Conceptual Mathematics</a:t>
            </a:r>
            <a:endParaRPr lang="zh-CN" altLang="en-US" sz="975" dirty="0">
              <a:solidFill>
                <a:schemeClr val="bg1"/>
              </a:solidFill>
              <a:latin typeface="Hei" charset="-122"/>
              <a:ea typeface="Hei" charset="-122"/>
              <a:cs typeface="Hei" charset="-122"/>
            </a:endParaRPr>
          </a:p>
        </p:txBody>
      </p:sp>
      <p:pic>
        <p:nvPicPr>
          <p:cNvPr id="5" name="Picture 4">
            <a:extLst>
              <a:ext uri="{FF2B5EF4-FFF2-40B4-BE49-F238E27FC236}">
                <a16:creationId xmlns:a16="http://schemas.microsoft.com/office/drawing/2014/main" id="{6F7798CC-C97C-C346-A3EF-98467A9BF9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84189" y="907392"/>
            <a:ext cx="2755608" cy="3918857"/>
          </a:xfrm>
          <a:prstGeom prst="rect">
            <a:avLst/>
          </a:prstGeom>
        </p:spPr>
      </p:pic>
      <p:pic>
        <p:nvPicPr>
          <p:cNvPr id="7" name="Picture 6">
            <a:extLst>
              <a:ext uri="{FF2B5EF4-FFF2-40B4-BE49-F238E27FC236}">
                <a16:creationId xmlns:a16="http://schemas.microsoft.com/office/drawing/2014/main" id="{D50656ED-B9A5-E34D-A61D-AEEA5EE2A3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19716" y="2027191"/>
            <a:ext cx="2597187" cy="2934419"/>
          </a:xfrm>
          <a:prstGeom prst="rect">
            <a:avLst/>
          </a:prstGeom>
        </p:spPr>
      </p:pic>
    </p:spTree>
    <p:extLst>
      <p:ext uri="{BB962C8B-B14F-4D97-AF65-F5344CB8AC3E}">
        <p14:creationId xmlns:p14="http://schemas.microsoft.com/office/powerpoint/2010/main" val="18233027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1665215" y="4191007"/>
            <a:ext cx="7147184" cy="952493"/>
          </a:xfrm>
        </p:spPr>
        <p:txBody>
          <a:bodyPr>
            <a:noAutofit/>
          </a:bodyPr>
          <a:lstStyle/>
          <a:p>
            <a:pPr marL="342900" lvl="1" indent="0">
              <a:lnSpc>
                <a:spcPct val="110000"/>
              </a:lnSpc>
              <a:buNone/>
            </a:pPr>
            <a:r>
              <a:rPr lang="en-US" altLang="zh-CN" sz="1700" dirty="0">
                <a:latin typeface="Hei" charset="-122"/>
                <a:ea typeface="Hei" charset="-122"/>
                <a:cs typeface="Hei" charset="-122"/>
              </a:rPr>
              <a:t>Category Theory for Beginners (</a:t>
            </a:r>
            <a:r>
              <a:rPr lang="en-US" altLang="zh-CN" sz="1700" dirty="0">
                <a:latin typeface="Hei" charset="-122"/>
                <a:ea typeface="Hei" charset="-122"/>
                <a:cs typeface="Hei" charset="-122"/>
                <a:hlinkClick r:id="rId3"/>
              </a:rPr>
              <a:t>video series</a:t>
            </a:r>
            <a:r>
              <a:rPr lang="en-US" altLang="zh-CN" sz="1700" dirty="0">
                <a:latin typeface="Hei" charset="-122"/>
                <a:ea typeface="Hei" charset="-122"/>
                <a:cs typeface="Hei" charset="-122"/>
              </a:rPr>
              <a:t>)</a:t>
            </a:r>
          </a:p>
          <a:p>
            <a:pPr marL="342900" lvl="1" indent="0">
              <a:lnSpc>
                <a:spcPct val="110000"/>
              </a:lnSpc>
              <a:buNone/>
            </a:pPr>
            <a:r>
              <a:rPr lang="en-US" altLang="zh-CN" sz="1700" dirty="0">
                <a:latin typeface="Hei" charset="-122"/>
                <a:ea typeface="Hei" charset="-122"/>
                <a:cs typeface="Hei" charset="-122"/>
              </a:rPr>
              <a:t>							-Richard </a:t>
            </a:r>
            <a:r>
              <a:rPr lang="en-US" altLang="zh-CN" sz="1700" dirty="0" err="1">
                <a:latin typeface="Hei" charset="-122"/>
                <a:ea typeface="Hei" charset="-122"/>
                <a:cs typeface="Hei" charset="-122"/>
              </a:rPr>
              <a:t>Southwell</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The Best One Hour Summary of Category Theory</a:t>
            </a:r>
            <a:endParaRPr lang="zh-CN" altLang="en-US" sz="975" dirty="0">
              <a:solidFill>
                <a:schemeClr val="bg1"/>
              </a:solidFill>
              <a:latin typeface="Hei" charset="-122"/>
              <a:ea typeface="Hei" charset="-122"/>
              <a:cs typeface="Hei" charset="-122"/>
            </a:endParaRPr>
          </a:p>
        </p:txBody>
      </p:sp>
    </p:spTree>
    <p:extLst>
      <p:ext uri="{BB962C8B-B14F-4D97-AF65-F5344CB8AC3E}">
        <p14:creationId xmlns:p14="http://schemas.microsoft.com/office/powerpoint/2010/main" val="3694577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998406" y="4358542"/>
            <a:ext cx="7147184" cy="461665"/>
          </a:xfrm>
        </p:spPr>
        <p:txBody>
          <a:bodyPr>
            <a:noAutofit/>
          </a:bodyPr>
          <a:lstStyle/>
          <a:p>
            <a:pPr marL="342900" lvl="1" indent="0" algn="ctr">
              <a:lnSpc>
                <a:spcPct val="110000"/>
              </a:lnSpc>
              <a:buNone/>
            </a:pPr>
            <a:r>
              <a:rPr lang="en-US" altLang="zh-CN" sz="1700" dirty="0">
                <a:latin typeface="Hei" charset="-122"/>
                <a:ea typeface="Hei" charset="-122"/>
                <a:cs typeface="Hei" charset="-122"/>
              </a:rPr>
              <a:t>By the Discoverer of Monad Prof. Philip </a:t>
            </a:r>
            <a:r>
              <a:rPr lang="en-US" altLang="zh-CN" sz="1700" dirty="0" err="1">
                <a:latin typeface="Hei" charset="-122"/>
                <a:ea typeface="Hei" charset="-122"/>
                <a:cs typeface="Hei" charset="-122"/>
              </a:rPr>
              <a:t>Wadler</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The Best Summary on Type Theory</a:t>
            </a:r>
            <a:endParaRPr lang="zh-CN" altLang="en-US" sz="975" dirty="0">
              <a:solidFill>
                <a:schemeClr val="bg1"/>
              </a:solidFill>
              <a:latin typeface="Hei" charset="-122"/>
              <a:ea typeface="Hei" charset="-122"/>
              <a:cs typeface="Hei" charset="-122"/>
            </a:endParaRPr>
          </a:p>
        </p:txBody>
      </p:sp>
      <p:pic>
        <p:nvPicPr>
          <p:cNvPr id="3" name="Picture 2">
            <a:hlinkClick r:id="rId2"/>
            <a:extLst>
              <a:ext uri="{FF2B5EF4-FFF2-40B4-BE49-F238E27FC236}">
                <a16:creationId xmlns:a16="http://schemas.microsoft.com/office/drawing/2014/main" id="{75607892-9B44-2A45-8FA7-A543BA0AC846}"/>
              </a:ext>
            </a:extLst>
          </p:cNvPr>
          <p:cNvPicPr>
            <a:picLocks noChangeAspect="1"/>
          </p:cNvPicPr>
          <p:nvPr/>
        </p:nvPicPr>
        <p:blipFill>
          <a:blip r:embed="rId3"/>
          <a:stretch>
            <a:fillRect/>
          </a:stretch>
        </p:blipFill>
        <p:spPr>
          <a:xfrm>
            <a:off x="1915431" y="791863"/>
            <a:ext cx="5313135" cy="3347367"/>
          </a:xfrm>
          <a:prstGeom prst="rect">
            <a:avLst/>
          </a:prstGeom>
        </p:spPr>
      </p:pic>
    </p:spTree>
    <p:extLst>
      <p:ext uri="{BB962C8B-B14F-4D97-AF65-F5344CB8AC3E}">
        <p14:creationId xmlns:p14="http://schemas.microsoft.com/office/powerpoint/2010/main" val="10512895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Dependent Type Theory</a:t>
            </a:r>
            <a:endParaRPr lang="zh-CN" altLang="en-US" sz="975" dirty="0">
              <a:solidFill>
                <a:schemeClr val="bg1"/>
              </a:solidFill>
              <a:latin typeface="Hei" charset="-122"/>
              <a:ea typeface="Hei" charset="-122"/>
              <a:cs typeface="Hei" charset="-122"/>
            </a:endParaRPr>
          </a:p>
        </p:txBody>
      </p:sp>
      <p:pic>
        <p:nvPicPr>
          <p:cNvPr id="2" name="Picture 1">
            <a:hlinkClick r:id="rId2"/>
            <a:extLst>
              <a:ext uri="{FF2B5EF4-FFF2-40B4-BE49-F238E27FC236}">
                <a16:creationId xmlns:a16="http://schemas.microsoft.com/office/drawing/2014/main" id="{C09F3385-51C5-9944-8E6F-09C2E93729C8}"/>
              </a:ext>
            </a:extLst>
          </p:cNvPr>
          <p:cNvPicPr>
            <a:picLocks noChangeAspect="1"/>
          </p:cNvPicPr>
          <p:nvPr/>
        </p:nvPicPr>
        <p:blipFill>
          <a:blip r:embed="rId3"/>
          <a:stretch>
            <a:fillRect/>
          </a:stretch>
        </p:blipFill>
        <p:spPr>
          <a:xfrm>
            <a:off x="1598112" y="934633"/>
            <a:ext cx="5947775" cy="3747202"/>
          </a:xfrm>
          <a:prstGeom prst="rect">
            <a:avLst/>
          </a:prstGeom>
        </p:spPr>
      </p:pic>
    </p:spTree>
    <p:extLst>
      <p:ext uri="{BB962C8B-B14F-4D97-AF65-F5344CB8AC3E}">
        <p14:creationId xmlns:p14="http://schemas.microsoft.com/office/powerpoint/2010/main" val="7549556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37729" y="3"/>
            <a:ext cx="2163272" cy="1640975"/>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3508841" y="-273831"/>
            <a:ext cx="2283223" cy="283088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3638194" y="1880039"/>
            <a:ext cx="2024514" cy="2830888"/>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37729" y="1640978"/>
            <a:ext cx="2163272" cy="2379599"/>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5951" y="3291827"/>
            <a:ext cx="1329058" cy="1851671"/>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52813" y="3274022"/>
            <a:ext cx="1313602" cy="1885134"/>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578606" y="3247315"/>
            <a:ext cx="1327049" cy="1906916"/>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60494" y="3394339"/>
            <a:ext cx="1840507" cy="1740233"/>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660800" y="3480907"/>
            <a:ext cx="1133657" cy="1653665"/>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252475" y="1640977"/>
            <a:ext cx="3564695" cy="2198814"/>
          </a:xfrm>
          <a:prstGeom prst="rect">
            <a:avLst/>
          </a:prstGeom>
        </p:spPr>
      </p:pic>
      <p:pic>
        <p:nvPicPr>
          <p:cNvPr id="2" name="Picture 1"/>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143001" y="0"/>
            <a:ext cx="2092007" cy="5143500"/>
          </a:xfrm>
          <a:prstGeom prst="rect">
            <a:avLst/>
          </a:prstGeom>
        </p:spPr>
      </p:pic>
      <p:sp>
        <p:nvSpPr>
          <p:cNvPr id="3" name="标题 1"/>
          <p:cNvSpPr>
            <a:spLocks noChangeArrowheads="1"/>
          </p:cNvSpPr>
          <p:nvPr/>
        </p:nvSpPr>
        <p:spPr bwMode="auto">
          <a:xfrm>
            <a:off x="1143000" y="1"/>
            <a:ext cx="6858000" cy="721519"/>
          </a:xfrm>
          <a:prstGeom prst="rect">
            <a:avLst/>
          </a:prstGeom>
          <a:noFill/>
          <a:ln w="12700" cap="flat" cmpd="sng">
            <a:noFill/>
            <a:bevel/>
            <a:headEnd/>
            <a:tailEnd/>
          </a:ln>
          <a:effectLst/>
        </p:spPr>
        <p:txBody>
          <a:bodyPr anchor="ctr"/>
          <a:lstStyle/>
          <a:p>
            <a:pPr algn="ctr">
              <a:lnSpc>
                <a:spcPct val="90000"/>
              </a:lnSpc>
            </a:pPr>
            <a:r>
              <a:rPr lang="zh-CN" altLang="en-US" sz="3300" b="1" dirty="0">
                <a:solidFill>
                  <a:srgbClr val="0070C0"/>
                </a:solidFill>
                <a:latin typeface="造字工房毅黑（非商用）常规体" charset="-122"/>
                <a:ea typeface="造字工房毅黑（非商用）常规体" charset="-122"/>
                <a:sym typeface="黑体" pitchFamily="49" charset="-122"/>
              </a:rPr>
              <a:t>期末报告模板</a:t>
            </a:r>
          </a:p>
        </p:txBody>
      </p:sp>
      <p:sp>
        <p:nvSpPr>
          <p:cNvPr id="13" name="Rectangle 12"/>
          <p:cNvSpPr/>
          <p:nvPr/>
        </p:nvSpPr>
        <p:spPr>
          <a:xfrm>
            <a:off x="3075917" y="4481743"/>
            <a:ext cx="3501659" cy="549713"/>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latin typeface="黑体"/>
                <a:ea typeface="黑体"/>
                <a:cs typeface="黑体"/>
              </a:rPr>
              <a:t>全球创新／制造战略</a:t>
            </a:r>
            <a:endParaRPr lang="en-US" sz="1050" dirty="0">
              <a:latin typeface="黑体"/>
              <a:ea typeface="黑体"/>
              <a:cs typeface="黑体"/>
            </a:endParaRPr>
          </a:p>
        </p:txBody>
      </p:sp>
      <p:pic>
        <p:nvPicPr>
          <p:cNvPr id="18" name="Picture 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57161" y="954710"/>
            <a:ext cx="1364046" cy="1753361"/>
          </a:xfrm>
          <a:prstGeom prst="rect">
            <a:avLst/>
          </a:prstGeom>
        </p:spPr>
      </p:pic>
    </p:spTree>
    <p:extLst>
      <p:ext uri="{BB962C8B-B14F-4D97-AF65-F5344CB8AC3E}">
        <p14:creationId xmlns:p14="http://schemas.microsoft.com/office/powerpoint/2010/main" val="28284355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697617" cy="562874"/>
          </a:xfrm>
        </p:spPr>
        <p:txBody>
          <a:bodyPr>
            <a:normAutofit/>
          </a:bodyPr>
          <a:lstStyle/>
          <a:p>
            <a:pPr algn="l"/>
            <a:r>
              <a:rPr lang="zh-CN" altLang="en-US" sz="2400" dirty="0">
                <a:ea typeface="黑体" pitchFamily="49" charset="-122"/>
                <a:cs typeface="Arial Black"/>
              </a:rPr>
              <a:t>写简短的个人传记</a:t>
            </a:r>
            <a:endParaRPr lang="en-US" sz="2400" dirty="0">
              <a:ea typeface="黑体" pitchFamily="49" charset="-122"/>
              <a:cs typeface="Arial Black"/>
            </a:endParaRPr>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45229"/>
            <a:ext cx="6858000" cy="4398272"/>
          </a:xfrm>
          <a:prstGeom prst="rect">
            <a:avLst/>
          </a:prstGeom>
        </p:spPr>
      </p:pic>
    </p:spTree>
    <p:extLst>
      <p:ext uri="{BB962C8B-B14F-4D97-AF65-F5344CB8AC3E}">
        <p14:creationId xmlns:p14="http://schemas.microsoft.com/office/powerpoint/2010/main" val="8050400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135642" cy="562874"/>
          </a:xfrm>
        </p:spPr>
        <p:txBody>
          <a:bodyPr>
            <a:normAutofit fontScale="90000"/>
          </a:bodyPr>
          <a:lstStyle/>
          <a:p>
            <a:pPr algn="l"/>
            <a:r>
              <a:rPr lang="zh-CN" altLang="en-US" dirty="0"/>
              <a:t>可视化的内容大纲</a:t>
            </a:r>
            <a:endParaRPr lang="en-US"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29835"/>
            <a:ext cx="6858001" cy="4439181"/>
          </a:xfrm>
          <a:prstGeom prst="rect">
            <a:avLst/>
          </a:prstGeom>
        </p:spPr>
      </p:pic>
    </p:spTree>
    <p:extLst>
      <p:ext uri="{BB962C8B-B14F-4D97-AF65-F5344CB8AC3E}">
        <p14:creationId xmlns:p14="http://schemas.microsoft.com/office/powerpoint/2010/main" val="20993864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219564" y="103519"/>
            <a:ext cx="5659643" cy="562874"/>
          </a:xfrm>
        </p:spPr>
        <p:txBody>
          <a:bodyPr>
            <a:normAutofit/>
          </a:bodyPr>
          <a:lstStyle/>
          <a:p>
            <a:pPr algn="l"/>
            <a:r>
              <a:rPr lang="zh-CN" altLang="en-US" sz="3000" dirty="0"/>
              <a:t>调研历史背景</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13209"/>
            <a:ext cx="6858000" cy="4430291"/>
          </a:xfrm>
          <a:prstGeom prst="rect">
            <a:avLst/>
          </a:prstGeom>
        </p:spPr>
      </p:pic>
    </p:spTree>
    <p:extLst>
      <p:ext uri="{BB962C8B-B14F-4D97-AF65-F5344CB8AC3E}">
        <p14:creationId xmlns:p14="http://schemas.microsoft.com/office/powerpoint/2010/main" val="1060430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7" y="232916"/>
            <a:ext cx="5431043" cy="562874"/>
          </a:xfrm>
        </p:spPr>
        <p:txBody>
          <a:bodyPr>
            <a:normAutofit/>
          </a:bodyPr>
          <a:lstStyle/>
          <a:p>
            <a:pPr algn="l"/>
            <a:r>
              <a:rPr lang="zh-CN" altLang="en-US" sz="3000" dirty="0"/>
              <a:t>产品功能对比</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95791"/>
            <a:ext cx="6858000" cy="4441478"/>
          </a:xfrm>
          <a:prstGeom prst="rect">
            <a:avLst/>
          </a:prstGeom>
        </p:spPr>
      </p:pic>
    </p:spTree>
    <p:extLst>
      <p:ext uri="{BB962C8B-B14F-4D97-AF65-F5344CB8AC3E}">
        <p14:creationId xmlns:p14="http://schemas.microsoft.com/office/powerpoint/2010/main" val="2493498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143001" y="71171"/>
            <a:ext cx="3609167" cy="562874"/>
          </a:xfrm>
        </p:spPr>
        <p:txBody>
          <a:bodyPr>
            <a:normAutofit/>
          </a:bodyPr>
          <a:lstStyle/>
          <a:p>
            <a:pPr algn="l"/>
            <a:r>
              <a:rPr lang="zh-CN" altLang="en-US" sz="3000" dirty="0"/>
              <a:t>市场分析</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694767"/>
            <a:ext cx="6858000" cy="4448735"/>
          </a:xfrm>
          <a:prstGeom prst="rect">
            <a:avLst/>
          </a:prstGeom>
        </p:spPr>
      </p:pic>
    </p:spTree>
    <p:extLst>
      <p:ext uri="{BB962C8B-B14F-4D97-AF65-F5344CB8AC3E}">
        <p14:creationId xmlns:p14="http://schemas.microsoft.com/office/powerpoint/2010/main" val="2022450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and Story Telling</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2" name="Picture 1">
            <a:extLst>
              <a:ext uri="{FF2B5EF4-FFF2-40B4-BE49-F238E27FC236}">
                <a16:creationId xmlns:a16="http://schemas.microsoft.com/office/drawing/2014/main" id="{4559C82F-0FA6-7D46-A2E5-1731FABA3C8B}"/>
              </a:ext>
            </a:extLst>
          </p:cNvPr>
          <p:cNvPicPr>
            <a:picLocks noChangeAspect="1"/>
          </p:cNvPicPr>
          <p:nvPr/>
        </p:nvPicPr>
        <p:blipFill>
          <a:blip r:embed="rId2"/>
          <a:stretch>
            <a:fillRect/>
          </a:stretch>
        </p:blipFill>
        <p:spPr>
          <a:xfrm>
            <a:off x="3054438" y="1027500"/>
            <a:ext cx="2606497" cy="3942491"/>
          </a:xfrm>
          <a:prstGeom prst="rect">
            <a:avLst/>
          </a:prstGeom>
        </p:spPr>
      </p:pic>
      <p:pic>
        <p:nvPicPr>
          <p:cNvPr id="3" name="Picture 2">
            <a:extLst>
              <a:ext uri="{FF2B5EF4-FFF2-40B4-BE49-F238E27FC236}">
                <a16:creationId xmlns:a16="http://schemas.microsoft.com/office/drawing/2014/main" id="{6D189A35-F582-6E45-AA9D-5E473FBC57CC}"/>
              </a:ext>
            </a:extLst>
          </p:cNvPr>
          <p:cNvPicPr>
            <a:picLocks noChangeAspect="1"/>
          </p:cNvPicPr>
          <p:nvPr/>
        </p:nvPicPr>
        <p:blipFill>
          <a:blip r:embed="rId3"/>
          <a:stretch>
            <a:fillRect/>
          </a:stretch>
        </p:blipFill>
        <p:spPr>
          <a:xfrm>
            <a:off x="5821753" y="1016671"/>
            <a:ext cx="3099178" cy="3942492"/>
          </a:xfrm>
          <a:prstGeom prst="rect">
            <a:avLst/>
          </a:prstGeom>
        </p:spPr>
      </p:pic>
      <p:pic>
        <p:nvPicPr>
          <p:cNvPr id="7" name="Picture 1">
            <a:extLst>
              <a:ext uri="{FF2B5EF4-FFF2-40B4-BE49-F238E27FC236}">
                <a16:creationId xmlns:a16="http://schemas.microsoft.com/office/drawing/2014/main" id="{0BF37B7F-9D8E-8C43-B619-CB18EC279B1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123" y="1027498"/>
            <a:ext cx="2606497" cy="395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8214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5" name="内容占位符 4">
            <a:extLst>
              <a:ext uri="{FF2B5EF4-FFF2-40B4-BE49-F238E27FC236}">
                <a16:creationId xmlns:a16="http://schemas.microsoft.com/office/drawing/2014/main" id="{3CA27137-C202-4F31-BDEF-6AB4384CE636}"/>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736710" y="1200151"/>
            <a:ext cx="5670580" cy="3394472"/>
          </a:xfrm>
        </p:spPr>
      </p:pic>
    </p:spTree>
    <p:extLst>
      <p:ext uri="{BB962C8B-B14F-4D97-AF65-F5344CB8AC3E}">
        <p14:creationId xmlns:p14="http://schemas.microsoft.com/office/powerpoint/2010/main" val="5433720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7" name="内容占位符 6">
            <a:extLst>
              <a:ext uri="{FF2B5EF4-FFF2-40B4-BE49-F238E27FC236}">
                <a16:creationId xmlns:a16="http://schemas.microsoft.com/office/drawing/2014/main" id="{3AF0E171-0103-49DD-97C5-232F8D8A4078}"/>
              </a:ext>
            </a:extLst>
          </p:cNvPr>
          <p:cNvPicPr>
            <a:picLocks noGrp="1" noChangeAspect="1"/>
          </p:cNvPicPr>
          <p:nvPr>
            <p:ph idx="1"/>
          </p:nvPr>
        </p:nvPicPr>
        <p:blipFill>
          <a:blip r:embed="rId2"/>
          <a:stretch>
            <a:fillRect/>
          </a:stretch>
        </p:blipFill>
        <p:spPr>
          <a:xfrm>
            <a:off x="2000250" y="1315046"/>
            <a:ext cx="5143500" cy="3164681"/>
          </a:xfrm>
        </p:spPr>
      </p:pic>
    </p:spTree>
    <p:extLst>
      <p:ext uri="{BB962C8B-B14F-4D97-AF65-F5344CB8AC3E}">
        <p14:creationId xmlns:p14="http://schemas.microsoft.com/office/powerpoint/2010/main" val="29819727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C7BE3-438E-4496-94C2-4B4423F41265}"/>
              </a:ext>
            </a:extLst>
          </p:cNvPr>
          <p:cNvSpPr>
            <a:spLocks noGrp="1"/>
          </p:cNvSpPr>
          <p:nvPr>
            <p:ph type="title"/>
          </p:nvPr>
        </p:nvSpPr>
        <p:spPr/>
        <p:txBody>
          <a:bodyPr/>
          <a:lstStyle/>
          <a:p>
            <a:r>
              <a:rPr lang="en-US" altLang="zh-CN" dirty="0"/>
              <a:t>InDesign: </a:t>
            </a:r>
            <a:r>
              <a:rPr lang="zh-CN" altLang="en-US" dirty="0"/>
              <a:t>排版工具</a:t>
            </a:r>
            <a:endParaRPr lang="en-US" dirty="0"/>
          </a:p>
        </p:txBody>
      </p:sp>
      <p:pic>
        <p:nvPicPr>
          <p:cNvPr id="5" name="内容占位符 4">
            <a:extLst>
              <a:ext uri="{FF2B5EF4-FFF2-40B4-BE49-F238E27FC236}">
                <a16:creationId xmlns:a16="http://schemas.microsoft.com/office/drawing/2014/main" id="{BB241D8E-908A-4132-818F-1691137FAD09}"/>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770986" y="984845"/>
            <a:ext cx="7602028" cy="4088220"/>
          </a:xfrm>
        </p:spPr>
      </p:pic>
    </p:spTree>
    <p:extLst>
      <p:ext uri="{BB962C8B-B14F-4D97-AF65-F5344CB8AC3E}">
        <p14:creationId xmlns:p14="http://schemas.microsoft.com/office/powerpoint/2010/main" val="16440500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出版工作流的任务分派</a:t>
            </a:r>
            <a:endParaRPr lang="en-US" sz="3300" kern="1200" dirty="0">
              <a:solidFill>
                <a:prstClr val="white"/>
              </a:solidFill>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99A7E64A-37DC-0443-9CCB-61154E8F776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3100" y="711729"/>
            <a:ext cx="6201872" cy="4157087"/>
          </a:xfrm>
          <a:prstGeom prst="rect">
            <a:avLst/>
          </a:prstGeom>
        </p:spPr>
      </p:pic>
    </p:spTree>
    <p:extLst>
      <p:ext uri="{BB962C8B-B14F-4D97-AF65-F5344CB8AC3E}">
        <p14:creationId xmlns:p14="http://schemas.microsoft.com/office/powerpoint/2010/main" val="134114134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出版工作流的个人任务</a:t>
            </a:r>
            <a:endParaRPr lang="en-US" sz="3300" kern="1200" dirty="0">
              <a:solidFill>
                <a:prstClr val="white"/>
              </a:solidFill>
              <a:latin typeface="Weibei SC" charset="-122"/>
              <a:ea typeface="Weibei SC" charset="-122"/>
              <a:cs typeface="Weibei SC" charset="-122"/>
            </a:endParaRPr>
          </a:p>
        </p:txBody>
      </p:sp>
      <p:pic>
        <p:nvPicPr>
          <p:cNvPr id="4" name="Picture 3">
            <a:extLst>
              <a:ext uri="{FF2B5EF4-FFF2-40B4-BE49-F238E27FC236}">
                <a16:creationId xmlns:a16="http://schemas.microsoft.com/office/drawing/2014/main" id="{B424683A-648F-664F-9409-5F21D8A38EF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39716" y="795184"/>
            <a:ext cx="5894102" cy="3996623"/>
          </a:xfrm>
          <a:prstGeom prst="rect">
            <a:avLst/>
          </a:prstGeom>
        </p:spPr>
      </p:pic>
    </p:spTree>
    <p:extLst>
      <p:ext uri="{BB962C8B-B14F-4D97-AF65-F5344CB8AC3E}">
        <p14:creationId xmlns:p14="http://schemas.microsoft.com/office/powerpoint/2010/main" val="32379194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Wolfram Physics and Category Theory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F848E6DE-0E8B-F54D-9B28-C4761D3FDCD3}"/>
              </a:ext>
            </a:extLst>
          </p:cNvPr>
          <p:cNvPicPr>
            <a:picLocks noChangeAspect="1"/>
          </p:cNvPicPr>
          <p:nvPr/>
        </p:nvPicPr>
        <p:blipFill>
          <a:blip r:embed="rId4"/>
          <a:stretch>
            <a:fillRect/>
          </a:stretch>
        </p:blipFill>
        <p:spPr>
          <a:xfrm>
            <a:off x="1903996" y="1166730"/>
            <a:ext cx="5336007" cy="3531745"/>
          </a:xfrm>
          <a:prstGeom prst="rect">
            <a:avLst/>
          </a:prstGeom>
        </p:spPr>
      </p:pic>
    </p:spTree>
    <p:extLst>
      <p:ext uri="{BB962C8B-B14F-4D97-AF65-F5344CB8AC3E}">
        <p14:creationId xmlns:p14="http://schemas.microsoft.com/office/powerpoint/2010/main" val="11201808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Embrace Complexity, Scale Agility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081BFCB1-BAED-3948-B5D1-339CAEE6B9E6}"/>
              </a:ext>
            </a:extLst>
          </p:cNvPr>
          <p:cNvPicPr>
            <a:picLocks noChangeAspect="1"/>
          </p:cNvPicPr>
          <p:nvPr/>
        </p:nvPicPr>
        <p:blipFill>
          <a:blip r:embed="rId4"/>
          <a:stretch>
            <a:fillRect/>
          </a:stretch>
        </p:blipFill>
        <p:spPr>
          <a:xfrm>
            <a:off x="2114203" y="1213728"/>
            <a:ext cx="4915593" cy="3253486"/>
          </a:xfrm>
          <a:prstGeom prst="rect">
            <a:avLst/>
          </a:prstGeom>
        </p:spPr>
      </p:pic>
    </p:spTree>
    <p:extLst>
      <p:ext uri="{BB962C8B-B14F-4D97-AF65-F5344CB8AC3E}">
        <p14:creationId xmlns:p14="http://schemas.microsoft.com/office/powerpoint/2010/main" val="34626537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Pursuit of a Unified Representation</a:t>
            </a:r>
            <a:endParaRPr dirty="0">
              <a:solidFill>
                <a:schemeClr val="tx1"/>
              </a:solidFill>
            </a:endParaRPr>
          </a:p>
        </p:txBody>
      </p:sp>
      <p:pic>
        <p:nvPicPr>
          <p:cNvPr id="5" name="Picture 4">
            <a:hlinkClick r:id="rId3"/>
            <a:extLst>
              <a:ext uri="{FF2B5EF4-FFF2-40B4-BE49-F238E27FC236}">
                <a16:creationId xmlns:a16="http://schemas.microsoft.com/office/drawing/2014/main" id="{88B69287-CC45-514F-9F29-95BE70199373}"/>
              </a:ext>
            </a:extLst>
          </p:cNvPr>
          <p:cNvPicPr>
            <a:picLocks noChangeAspect="1"/>
          </p:cNvPicPr>
          <p:nvPr/>
        </p:nvPicPr>
        <p:blipFill>
          <a:blip r:embed="rId4"/>
          <a:stretch>
            <a:fillRect/>
          </a:stretch>
        </p:blipFill>
        <p:spPr>
          <a:xfrm>
            <a:off x="1452383" y="1106157"/>
            <a:ext cx="6239233" cy="3936444"/>
          </a:xfrm>
          <a:prstGeom prst="rect">
            <a:avLst/>
          </a:prstGeom>
        </p:spPr>
      </p:pic>
      <p:pic>
        <p:nvPicPr>
          <p:cNvPr id="8" name="Picture 7">
            <a:hlinkClick r:id="rId5"/>
            <a:extLst>
              <a:ext uri="{FF2B5EF4-FFF2-40B4-BE49-F238E27FC236}">
                <a16:creationId xmlns:a16="http://schemas.microsoft.com/office/drawing/2014/main" id="{E35FEC0D-4207-CE4B-91AE-F931C562F3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44537" y="1106157"/>
            <a:ext cx="3394651" cy="2141746"/>
          </a:xfrm>
          <a:prstGeom prst="rect">
            <a:avLst/>
          </a:prstGeom>
        </p:spPr>
      </p:pic>
      <p:pic>
        <p:nvPicPr>
          <p:cNvPr id="10" name="Picture 9">
            <a:hlinkClick r:id="rId7"/>
            <a:extLst>
              <a:ext uri="{FF2B5EF4-FFF2-40B4-BE49-F238E27FC236}">
                <a16:creationId xmlns:a16="http://schemas.microsoft.com/office/drawing/2014/main" id="{72FCD673-FA3A-B347-BF37-F8A99DFBA71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8084" y="1106157"/>
            <a:ext cx="918615" cy="867747"/>
          </a:xfrm>
          <a:prstGeom prst="rect">
            <a:avLst/>
          </a:prstGeom>
        </p:spPr>
      </p:pic>
      <p:sp>
        <p:nvSpPr>
          <p:cNvPr id="11" name="TextBox 10">
            <a:extLst>
              <a:ext uri="{FF2B5EF4-FFF2-40B4-BE49-F238E27FC236}">
                <a16:creationId xmlns:a16="http://schemas.microsoft.com/office/drawing/2014/main" id="{53D1F378-4D6A-AD4C-9C60-678078EB115E}"/>
              </a:ext>
            </a:extLst>
          </p:cNvPr>
          <p:cNvSpPr txBox="1"/>
          <p:nvPr/>
        </p:nvSpPr>
        <p:spPr>
          <a:xfrm>
            <a:off x="160352" y="2062336"/>
            <a:ext cx="1012602" cy="646331"/>
          </a:xfrm>
          <a:prstGeom prst="rect">
            <a:avLst/>
          </a:prstGeom>
          <a:noFill/>
        </p:spPr>
        <p:txBody>
          <a:bodyPr wrap="square" rtlCol="0">
            <a:spAutoFit/>
          </a:bodyPr>
          <a:lstStyle/>
          <a:p>
            <a:r>
              <a:rPr lang="en-US" sz="600" dirty="0"/>
              <a:t>Prof. </a:t>
            </a:r>
            <a:r>
              <a:rPr lang="en-US" sz="600" dirty="0">
                <a:hlinkClick r:id="rId7"/>
              </a:rPr>
              <a:t>Frank </a:t>
            </a:r>
            <a:r>
              <a:rPr lang="en-US" sz="600" dirty="0" err="1">
                <a:hlinkClick r:id="rId7"/>
              </a:rPr>
              <a:t>Wilczek</a:t>
            </a:r>
            <a:r>
              <a:rPr lang="en-US" sz="600" dirty="0"/>
              <a:t> of MIT, the </a:t>
            </a:r>
            <a:r>
              <a:rPr lang="en-US" sz="600" dirty="0">
                <a:hlinkClick r:id="rId9" tooltip="Nobel Prize in Physics"/>
              </a:rPr>
              <a:t>Nobel Prize in Physics</a:t>
            </a:r>
            <a:r>
              <a:rPr lang="en-US" sz="600" dirty="0"/>
              <a:t> in 2004 "for the discovery of </a:t>
            </a:r>
            <a:r>
              <a:rPr lang="en-US" sz="600" dirty="0">
                <a:hlinkClick r:id="rId10" tooltip="Asymptotic freedom"/>
              </a:rPr>
              <a:t>asymptotic freedom</a:t>
            </a:r>
            <a:r>
              <a:rPr lang="en-US" sz="600" dirty="0"/>
              <a:t> in the theory of the </a:t>
            </a:r>
            <a:r>
              <a:rPr lang="en-US" sz="600" dirty="0">
                <a:hlinkClick r:id="rId11" tooltip="Strong interaction"/>
              </a:rPr>
              <a:t>strong interaction</a:t>
            </a:r>
            <a:r>
              <a:rPr lang="en-US" sz="600" dirty="0"/>
              <a:t>."</a:t>
            </a:r>
            <a:endParaRPr lang="en-TW" sz="600" dirty="0"/>
          </a:p>
        </p:txBody>
      </p:sp>
      <p:pic>
        <p:nvPicPr>
          <p:cNvPr id="13" name="Picture 12">
            <a:hlinkClick r:id="rId12"/>
            <a:extLst>
              <a:ext uri="{FF2B5EF4-FFF2-40B4-BE49-F238E27FC236}">
                <a16:creationId xmlns:a16="http://schemas.microsoft.com/office/drawing/2014/main" id="{A5338BB6-E7C8-1C4D-92E5-7F226039550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08084" y="3169166"/>
            <a:ext cx="2570209" cy="1623552"/>
          </a:xfrm>
          <a:prstGeom prst="rect">
            <a:avLst/>
          </a:prstGeom>
        </p:spPr>
      </p:pic>
    </p:spTree>
    <p:extLst>
      <p:ext uri="{BB962C8B-B14F-4D97-AF65-F5344CB8AC3E}">
        <p14:creationId xmlns:p14="http://schemas.microsoft.com/office/powerpoint/2010/main" val="16124014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Biology and Physiology</a:t>
            </a:r>
            <a:endParaRPr dirty="0">
              <a:solidFill>
                <a:schemeClr val="tx1"/>
              </a:solidFill>
            </a:endParaRPr>
          </a:p>
        </p:txBody>
      </p:sp>
      <p:pic>
        <p:nvPicPr>
          <p:cNvPr id="3" name="Picture 2">
            <a:hlinkClick r:id="rId3"/>
            <a:extLst>
              <a:ext uri="{FF2B5EF4-FFF2-40B4-BE49-F238E27FC236}">
                <a16:creationId xmlns:a16="http://schemas.microsoft.com/office/drawing/2014/main" id="{95EF1FB3-5D27-A046-8972-147F660D2C7F}"/>
              </a:ext>
            </a:extLst>
          </p:cNvPr>
          <p:cNvPicPr>
            <a:picLocks noChangeAspect="1"/>
          </p:cNvPicPr>
          <p:nvPr/>
        </p:nvPicPr>
        <p:blipFill>
          <a:blip r:embed="rId4"/>
          <a:stretch>
            <a:fillRect/>
          </a:stretch>
        </p:blipFill>
        <p:spPr>
          <a:xfrm>
            <a:off x="1646368" y="1163317"/>
            <a:ext cx="5851263" cy="3755457"/>
          </a:xfrm>
          <a:prstGeom prst="rect">
            <a:avLst/>
          </a:prstGeom>
        </p:spPr>
      </p:pic>
    </p:spTree>
    <p:extLst>
      <p:ext uri="{BB962C8B-B14F-4D97-AF65-F5344CB8AC3E}">
        <p14:creationId xmlns:p14="http://schemas.microsoft.com/office/powerpoint/2010/main" val="35549448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Tree>
    <p:extLst>
      <p:ext uri="{BB962C8B-B14F-4D97-AF65-F5344CB8AC3E}">
        <p14:creationId xmlns:p14="http://schemas.microsoft.com/office/powerpoint/2010/main" val="3767791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Science of Story Boarding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The Soundness and Completeness of Story Plots</a:t>
            </a:r>
          </a:p>
          <a:p>
            <a:pPr lvl="1"/>
            <a:r>
              <a:rPr lang="en-TW" dirty="0"/>
              <a:t>Is there a way to ensure the rigour of story construction?</a:t>
            </a:r>
          </a:p>
          <a:p>
            <a:endParaRPr lang="en-US" dirty="0"/>
          </a:p>
          <a:p>
            <a:r>
              <a:rPr lang="en-US" dirty="0"/>
              <a:t>The Operational Aspect of Story Telling</a:t>
            </a:r>
            <a:endParaRPr lang="en-TW" dirty="0"/>
          </a:p>
          <a:p>
            <a:pPr lvl="1"/>
            <a:r>
              <a:rPr lang="en-TW" dirty="0"/>
              <a:t>What are the process/tooling supports of Story Telling? (DevOps/CICD)?</a:t>
            </a:r>
          </a:p>
          <a:p>
            <a:endParaRPr lang="en-TW" dirty="0"/>
          </a:p>
          <a:p>
            <a:r>
              <a:rPr lang="en-US" dirty="0"/>
              <a:t>The Historical Lineage of Story Telling</a:t>
            </a:r>
            <a:endParaRPr lang="en-TW" dirty="0"/>
          </a:p>
          <a:p>
            <a:pPr lvl="1"/>
            <a:r>
              <a:rPr lang="en-TW" dirty="0"/>
              <a:t>How to avoid name/story collision in story construction, presentation?</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32040638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Governing Rules of Story Telling</a:t>
            </a:r>
            <a:endParaRPr dirty="0">
              <a:solidFill>
                <a:schemeClr val="tx1"/>
              </a:solidFill>
            </a:endParaRPr>
          </a:p>
        </p:txBody>
      </p:sp>
      <p:sp>
        <p:nvSpPr>
          <p:cNvPr id="5" name="Text Placeholder 2">
            <a:extLst>
              <a:ext uri="{FF2B5EF4-FFF2-40B4-BE49-F238E27FC236}">
                <a16:creationId xmlns:a16="http://schemas.microsoft.com/office/drawing/2014/main" id="{EE307883-2DB7-664B-954D-33B99F285BAF}"/>
              </a:ext>
            </a:extLst>
          </p:cNvPr>
          <p:cNvSpPr>
            <a:spLocks noGrp="1"/>
          </p:cNvSpPr>
          <p:nvPr>
            <p:ph type="body" idx="1"/>
          </p:nvPr>
        </p:nvSpPr>
        <p:spPr>
          <a:xfrm>
            <a:off x="311700" y="1152474"/>
            <a:ext cx="8520600" cy="3991025"/>
          </a:xfrm>
        </p:spPr>
        <p:txBody>
          <a:bodyPr/>
          <a:lstStyle/>
          <a:p>
            <a:r>
              <a:rPr lang="en-TW" dirty="0"/>
              <a:t>Generate deep and sustained reflections</a:t>
            </a:r>
          </a:p>
          <a:p>
            <a:pPr lvl="1"/>
            <a:r>
              <a:rPr lang="en-US" dirty="0"/>
              <a:t>The outcomes of Story Telling is determined by the </a:t>
            </a:r>
            <a:r>
              <a:rPr lang="en-US" b="1" dirty="0"/>
              <a:t>Quality of Composition</a:t>
            </a:r>
            <a:endParaRPr lang="en-TW" dirty="0"/>
          </a:p>
          <a:p>
            <a:pPr marL="114300" indent="0">
              <a:buNone/>
            </a:pPr>
            <a:endParaRPr lang="en-US" dirty="0"/>
          </a:p>
          <a:p>
            <a:r>
              <a:rPr lang="en-US" dirty="0"/>
              <a:t>Story thread convergence by adopting a unifying foundation (arrow)</a:t>
            </a:r>
            <a:endParaRPr lang="en-TW" dirty="0"/>
          </a:p>
          <a:p>
            <a:pPr lvl="1"/>
            <a:r>
              <a:rPr lang="en-TW" dirty="0"/>
              <a:t>Everything is done through the </a:t>
            </a:r>
            <a:r>
              <a:rPr lang="en-TW" b="1" i="1" dirty="0"/>
              <a:t>composition</a:t>
            </a:r>
            <a:r>
              <a:rPr lang="en-TW" dirty="0"/>
              <a:t> of arrows</a:t>
            </a:r>
          </a:p>
          <a:p>
            <a:pPr lvl="1"/>
            <a:r>
              <a:rPr lang="en-TW" b="1" i="1" dirty="0"/>
              <a:t>Category Theory </a:t>
            </a:r>
            <a:r>
              <a:rPr lang="en-TW" i="1" dirty="0"/>
              <a:t>provides a computational framework to verify and generate </a:t>
            </a:r>
            <a:r>
              <a:rPr lang="en-TW" b="1" i="1" dirty="0"/>
              <a:t>compositions</a:t>
            </a:r>
            <a:r>
              <a:rPr lang="en-TW" dirty="0"/>
              <a:t>.</a:t>
            </a:r>
          </a:p>
          <a:p>
            <a:endParaRPr lang="en-TW" dirty="0"/>
          </a:p>
          <a:p>
            <a:r>
              <a:rPr lang="en-TW" dirty="0"/>
              <a:t>Richness of Expressiveness through NsM</a:t>
            </a:r>
          </a:p>
          <a:p>
            <a:pPr lvl="1"/>
            <a:r>
              <a:rPr lang="en-TW" dirty="0"/>
              <a:t>Managing possible variations in a VERY LARGE POSSIBILITY SPACE using NsM (compression techniques)</a:t>
            </a:r>
          </a:p>
          <a:p>
            <a:endParaRPr lang="en-TW" dirty="0"/>
          </a:p>
        </p:txBody>
      </p:sp>
    </p:spTree>
    <p:extLst>
      <p:ext uri="{BB962C8B-B14F-4D97-AF65-F5344CB8AC3E}">
        <p14:creationId xmlns:p14="http://schemas.microsoft.com/office/powerpoint/2010/main" val="37043735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r>
              <a:rPr lang="en-US" sz="3600" dirty="0">
                <a:solidFill>
                  <a:prstClr val="white"/>
                </a:solidFill>
                <a:latin typeface="+mj-lt"/>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r>
              <a:rPr lang="en-US" sz="800" dirty="0"/>
              <a:t>I</a:t>
            </a:r>
            <a:r>
              <a:rPr lang="en-TW" sz="800" dirty="0"/>
              <a:t>mage source: </a:t>
            </a:r>
            <a:r>
              <a:rPr lang="en-TW" sz="800" dirty="0">
                <a:hlinkClick r:id="rId5"/>
              </a:rPr>
              <a:t>wikipedia</a:t>
            </a:r>
            <a:endParaRPr lang="en-TW" sz="800" dirty="0"/>
          </a:p>
        </p:txBody>
      </p:sp>
    </p:spTree>
    <p:extLst>
      <p:ext uri="{BB962C8B-B14F-4D97-AF65-F5344CB8AC3E}">
        <p14:creationId xmlns:p14="http://schemas.microsoft.com/office/powerpoint/2010/main" val="6883380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6160" y="292231"/>
            <a:ext cx="7964040" cy="646331"/>
          </a:xfrm>
          <a:prstGeom prst="rect">
            <a:avLst/>
          </a:prstGeom>
          <a:noFill/>
        </p:spPr>
        <p:txBody>
          <a:bodyPr wrap="none" rtlCol="0">
            <a:spAutoFit/>
          </a:bodyPr>
          <a:lstStyle/>
          <a:p>
            <a:r>
              <a:rPr lang="en-US" sz="3600" dirty="0">
                <a:solidFill>
                  <a:prstClr val="white"/>
                </a:solidFill>
                <a:latin typeface="+mj-lt"/>
              </a:rPr>
              <a:t>The Rosetta Stone of Scientific Disciplines</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extLst>
              <p:ext uri="{D42A27DB-BD31-4B8C-83A1-F6EECF244321}">
                <p14:modId xmlns:p14="http://schemas.microsoft.com/office/powerpoint/2010/main" val="2013629337"/>
              </p:ext>
            </p:extLst>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Tree>
    <p:extLst>
      <p:ext uri="{BB962C8B-B14F-4D97-AF65-F5344CB8AC3E}">
        <p14:creationId xmlns:p14="http://schemas.microsoft.com/office/powerpoint/2010/main" val="21987779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Differentiate by Breaking Symmetries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656395B2-F9E4-2748-A7E1-712ADF2A9E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4667" y="1086551"/>
            <a:ext cx="3167633" cy="1686146"/>
          </a:xfrm>
          <a:prstGeom prst="rect">
            <a:avLst/>
          </a:prstGeom>
        </p:spPr>
      </p:pic>
      <p:sp>
        <p:nvSpPr>
          <p:cNvPr id="11" name="TextBox 10">
            <a:extLst>
              <a:ext uri="{FF2B5EF4-FFF2-40B4-BE49-F238E27FC236}">
                <a16:creationId xmlns:a16="http://schemas.microsoft.com/office/drawing/2014/main" id="{BF718777-E5C1-AC49-A196-687B865E9CEC}"/>
              </a:ext>
            </a:extLst>
          </p:cNvPr>
          <p:cNvSpPr txBox="1"/>
          <p:nvPr/>
        </p:nvSpPr>
        <p:spPr>
          <a:xfrm>
            <a:off x="817031" y="1283004"/>
            <a:ext cx="7509938" cy="3277820"/>
          </a:xfrm>
          <a:prstGeom prst="rect">
            <a:avLst/>
          </a:prstGeom>
          <a:noFill/>
        </p:spPr>
        <p:txBody>
          <a:bodyPr wrap="square" rtlCol="0">
            <a:spAutoFit/>
          </a:bodyPr>
          <a:lstStyle/>
          <a:p>
            <a:r>
              <a:rPr lang="en-US" sz="900" dirty="0"/>
              <a:t>“THE TEN CHARACTERISTICS OF DIFFERENCE THINKERS</a:t>
            </a:r>
          </a:p>
          <a:p>
            <a:r>
              <a:rPr lang="en-US" sz="900" dirty="0"/>
              <a:t>They practice empathy because they care enough to make an impact.</a:t>
            </a:r>
          </a:p>
          <a:p>
            <a:endParaRPr lang="en-US" sz="900" dirty="0"/>
          </a:p>
          <a:p>
            <a:r>
              <a:rPr lang="en-US" sz="900" dirty="0"/>
              <a:t>They have a clear sense of the change they want to make in the world.</a:t>
            </a:r>
          </a:p>
          <a:p>
            <a:endParaRPr lang="en-US" sz="900" dirty="0"/>
          </a:p>
          <a:p>
            <a:r>
              <a:rPr lang="en-US" sz="900" dirty="0"/>
              <a:t>They are impatient about tactics and endlessly patient about implementing their strategy.</a:t>
            </a:r>
          </a:p>
          <a:p>
            <a:endParaRPr lang="en-US" sz="900" dirty="0"/>
          </a:p>
          <a:p>
            <a:r>
              <a:rPr lang="en-US" sz="900" dirty="0"/>
              <a:t>They ask the right questions, and that means that they talk more than twice as much as they listen, because talking takes guts. Mostly, they ignore those who offer empty criticism.</a:t>
            </a:r>
          </a:p>
          <a:p>
            <a:endParaRPr lang="en-US" sz="900" dirty="0"/>
          </a:p>
          <a:p>
            <a:r>
              <a:rPr lang="en-US" sz="900" dirty="0"/>
              <a:t>They watch what people do and don’t just believe what people tell them.</a:t>
            </a:r>
          </a:p>
          <a:p>
            <a:endParaRPr lang="en-US" sz="900" dirty="0"/>
          </a:p>
          <a:p>
            <a:r>
              <a:rPr lang="en-US" sz="900" dirty="0"/>
              <a:t>They innovate and create at the edges, ignoring the market of everyone.</a:t>
            </a:r>
          </a:p>
          <a:p>
            <a:endParaRPr lang="en-US" sz="900" dirty="0"/>
          </a:p>
          <a:p>
            <a:r>
              <a:rPr lang="en-US" sz="900" dirty="0"/>
              <a:t>They make products for their customers, instead of trying to find customers for their products.</a:t>
            </a:r>
          </a:p>
          <a:p>
            <a:endParaRPr lang="en-US" sz="900" dirty="0"/>
          </a:p>
          <a:p>
            <a:r>
              <a:rPr lang="en-US" sz="900" dirty="0"/>
              <a:t>They understand that they need to give people a story to tell—a ‘you’ve </a:t>
            </a:r>
            <a:r>
              <a:rPr lang="en-US" sz="900" dirty="0" err="1"/>
              <a:t>gotta</a:t>
            </a:r>
            <a:r>
              <a:rPr lang="en-US" sz="900" dirty="0"/>
              <a:t> see this’ moment.</a:t>
            </a:r>
          </a:p>
          <a:p>
            <a:endParaRPr lang="en-US" sz="900" dirty="0"/>
          </a:p>
          <a:p>
            <a:r>
              <a:rPr lang="en-US" sz="900" dirty="0"/>
              <a:t>They work hard to change how people feel, by creating intangible value that gives them an emotional point of difference.</a:t>
            </a:r>
          </a:p>
          <a:p>
            <a:endParaRPr lang="en-US" sz="900" dirty="0"/>
          </a:p>
          <a:p>
            <a:r>
              <a:rPr lang="en-US" sz="900" dirty="0"/>
              <a:t>They understand that trust is their second-most valuable asset. The first is the willingness to be wrong for the right reason.”</a:t>
            </a:r>
          </a:p>
          <a:p>
            <a:endParaRPr lang="en-US" sz="900" dirty="0"/>
          </a:p>
          <a:p>
            <a:r>
              <a:rPr lang="en-US" sz="900" dirty="0"/>
              <a:t>Excerpt From: Bernadette Jiwa. “Difference: The one-page method for reimagining your business and reinventing your marketing.”</a:t>
            </a:r>
            <a:endParaRPr lang="en-TW" sz="900" dirty="0"/>
          </a:p>
        </p:txBody>
      </p:sp>
      <p:pic>
        <p:nvPicPr>
          <p:cNvPr id="12" name="Picture 11">
            <a:extLst>
              <a:ext uri="{FF2B5EF4-FFF2-40B4-BE49-F238E27FC236}">
                <a16:creationId xmlns:a16="http://schemas.microsoft.com/office/drawing/2014/main" id="{CF58321E-37DD-F14E-9515-D4BADEA8FF3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83518" y="2571750"/>
            <a:ext cx="1588765" cy="1213951"/>
          </a:xfrm>
          <a:prstGeom prst="rect">
            <a:avLst/>
          </a:prstGeom>
        </p:spPr>
      </p:pic>
    </p:spTree>
    <p:extLst>
      <p:ext uri="{BB962C8B-B14F-4D97-AF65-F5344CB8AC3E}">
        <p14:creationId xmlns:p14="http://schemas.microsoft.com/office/powerpoint/2010/main" val="30584167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Does this Remind you of …</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26" name="Picture 2" descr="difference-map">
            <a:extLst>
              <a:ext uri="{FF2B5EF4-FFF2-40B4-BE49-F238E27FC236}">
                <a16:creationId xmlns:a16="http://schemas.microsoft.com/office/drawing/2014/main" id="{27A4A1F7-1729-E241-8C1D-7DA06DD3FF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51199" y="1017725"/>
            <a:ext cx="5041602" cy="3894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FEF18A-C2D5-2141-8086-E2387E97A41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3226964"/>
            <a:ext cx="2939809" cy="1717486"/>
          </a:xfrm>
          <a:prstGeom prst="rect">
            <a:avLst/>
          </a:prstGeom>
        </p:spPr>
      </p:pic>
      <p:cxnSp>
        <p:nvCxnSpPr>
          <p:cNvPr id="6" name="Straight Arrow Connector 5">
            <a:extLst>
              <a:ext uri="{FF2B5EF4-FFF2-40B4-BE49-F238E27FC236}">
                <a16:creationId xmlns:a16="http://schemas.microsoft.com/office/drawing/2014/main" id="{810C8C88-8A7C-2D40-A520-7F327C206FF7}"/>
              </a:ext>
            </a:extLst>
          </p:cNvPr>
          <p:cNvCxnSpPr>
            <a:cxnSpLocks/>
          </p:cNvCxnSpPr>
          <p:nvPr/>
        </p:nvCxnSpPr>
        <p:spPr>
          <a:xfrm flipV="1">
            <a:off x="714375" y="2700338"/>
            <a:ext cx="1843088" cy="1000125"/>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159980C-27EF-8F4C-B0D6-22873EDF2ED6}"/>
              </a:ext>
            </a:extLst>
          </p:cNvPr>
          <p:cNvCxnSpPr>
            <a:cxnSpLocks/>
          </p:cNvCxnSpPr>
          <p:nvPr/>
        </p:nvCxnSpPr>
        <p:spPr>
          <a:xfrm flipV="1">
            <a:off x="2957513" y="2700338"/>
            <a:ext cx="657225" cy="1585912"/>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512696A-2C33-4446-8E06-22D60229808D}"/>
              </a:ext>
            </a:extLst>
          </p:cNvPr>
          <p:cNvCxnSpPr>
            <a:cxnSpLocks/>
          </p:cNvCxnSpPr>
          <p:nvPr/>
        </p:nvCxnSpPr>
        <p:spPr>
          <a:xfrm flipV="1">
            <a:off x="957263" y="2700338"/>
            <a:ext cx="5314950" cy="1425437"/>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7BAE7AF-3A73-464D-BEC4-AC6323AE2BBE}"/>
              </a:ext>
            </a:extLst>
          </p:cNvPr>
          <p:cNvCxnSpPr>
            <a:cxnSpLocks/>
          </p:cNvCxnSpPr>
          <p:nvPr/>
        </p:nvCxnSpPr>
        <p:spPr>
          <a:xfrm flipV="1">
            <a:off x="1171575" y="2143125"/>
            <a:ext cx="2814638" cy="1728788"/>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005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Historical Threads of Story Telling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Key Personalities (Lars Andersen)</a:t>
            </a:r>
          </a:p>
          <a:p>
            <a:pPr lvl="1"/>
            <a:r>
              <a:rPr lang="en-TW" dirty="0"/>
              <a:t>Think Robin Hood</a:t>
            </a:r>
          </a:p>
          <a:p>
            <a:pPr marL="596900" lvl="1" indent="0">
              <a:buNone/>
            </a:pPr>
            <a:endParaRPr lang="en-TW" dirty="0"/>
          </a:p>
          <a:p>
            <a:r>
              <a:rPr lang="en-US" dirty="0"/>
              <a:t>Technology History (Bows and Arrows)</a:t>
            </a:r>
            <a:endParaRPr lang="en-TW" dirty="0"/>
          </a:p>
          <a:p>
            <a:pPr lvl="1"/>
            <a:r>
              <a:rPr lang="en-TW" dirty="0"/>
              <a:t>The archer’s Paradox (science and wizardry)</a:t>
            </a:r>
          </a:p>
          <a:p>
            <a:pPr marL="114300" indent="0">
              <a:buNone/>
            </a:pPr>
            <a:endParaRPr lang="en-TW" dirty="0"/>
          </a:p>
          <a:p>
            <a:r>
              <a:rPr lang="en-US" dirty="0"/>
              <a:t>Institutional/Regulatory History</a:t>
            </a:r>
            <a:endParaRPr lang="en-TW" dirty="0"/>
          </a:p>
          <a:p>
            <a:pPr lvl="1"/>
            <a:r>
              <a:rPr lang="en-TW" dirty="0"/>
              <a:t>Stories must evolve with societal and institutional rules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18919703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Representing Numbers using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136</a:t>
            </a:fld>
            <a:endParaRPr lang="en" dirty="0"/>
          </a:p>
        </p:txBody>
      </p:sp>
      <p:pic>
        <p:nvPicPr>
          <p:cNvPr id="7" name="Picture 6">
            <a:hlinkClick r:id="rId2"/>
            <a:extLst>
              <a:ext uri="{FF2B5EF4-FFF2-40B4-BE49-F238E27FC236}">
                <a16:creationId xmlns:a16="http://schemas.microsoft.com/office/drawing/2014/main" id="{DED839D9-361B-2A48-A6E6-B7A497DDF6D5}"/>
              </a:ext>
            </a:extLst>
          </p:cNvPr>
          <p:cNvPicPr>
            <a:picLocks noChangeAspect="1"/>
          </p:cNvPicPr>
          <p:nvPr/>
        </p:nvPicPr>
        <p:blipFill>
          <a:blip r:embed="rId3"/>
          <a:stretch>
            <a:fillRect/>
          </a:stretch>
        </p:blipFill>
        <p:spPr>
          <a:xfrm>
            <a:off x="1913256" y="1087316"/>
            <a:ext cx="5317485" cy="3415657"/>
          </a:xfrm>
          <a:prstGeom prst="rect">
            <a:avLst/>
          </a:prstGeom>
        </p:spPr>
      </p:pic>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358886" cy="307777"/>
          </a:xfrm>
          <a:prstGeom prst="rect">
            <a:avLst/>
          </a:prstGeom>
          <a:noFill/>
        </p:spPr>
        <p:txBody>
          <a:bodyPr wrap="none" rtlCol="0">
            <a:spAutoFit/>
          </a:bodyPr>
          <a:lstStyle/>
          <a:p>
            <a:r>
              <a:rPr lang="en-TW" dirty="0"/>
              <a:t>Image source: </a:t>
            </a:r>
            <a:r>
              <a:rPr lang="en-US" dirty="0">
                <a:hlinkClick r:id="rId2"/>
              </a:rPr>
              <a:t>https://</a:t>
            </a:r>
            <a:r>
              <a:rPr lang="en-US" dirty="0" err="1">
                <a:hlinkClick r:id="rId2"/>
              </a:rPr>
              <a:t>youtu.be</a:t>
            </a:r>
            <a:r>
              <a:rPr lang="en-US" dirty="0">
                <a:hlinkClick r:id="rId2"/>
              </a:rPr>
              <a:t>/KQv0lEaDGco?t=662</a:t>
            </a:r>
            <a:endParaRPr lang="en-TW" dirty="0"/>
          </a:p>
        </p:txBody>
      </p:sp>
    </p:spTree>
    <p:extLst>
      <p:ext uri="{BB962C8B-B14F-4D97-AF65-F5344CB8AC3E}">
        <p14:creationId xmlns:p14="http://schemas.microsoft.com/office/powerpoint/2010/main" val="2869436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Developments since Category Theory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137</a:t>
            </a:fld>
            <a:endParaRPr lang="en" dirty="0"/>
          </a:p>
        </p:txBody>
      </p:sp>
      <p:pic>
        <p:nvPicPr>
          <p:cNvPr id="3" name="Picture 2">
            <a:hlinkClick r:id="rId2"/>
            <a:extLst>
              <a:ext uri="{FF2B5EF4-FFF2-40B4-BE49-F238E27FC236}">
                <a16:creationId xmlns:a16="http://schemas.microsoft.com/office/drawing/2014/main" id="{3290A179-3090-C041-A9EE-14DA2A618D26}"/>
              </a:ext>
            </a:extLst>
          </p:cNvPr>
          <p:cNvPicPr>
            <a:picLocks noChangeAspect="1"/>
          </p:cNvPicPr>
          <p:nvPr/>
        </p:nvPicPr>
        <p:blipFill>
          <a:blip r:embed="rId3"/>
          <a:stretch>
            <a:fillRect/>
          </a:stretch>
        </p:blipFill>
        <p:spPr>
          <a:xfrm>
            <a:off x="392452" y="1506591"/>
            <a:ext cx="4048503" cy="2623042"/>
          </a:xfrm>
          <a:prstGeom prst="rect">
            <a:avLst/>
          </a:prstGeom>
        </p:spPr>
      </p:pic>
      <p:sp>
        <p:nvSpPr>
          <p:cNvPr id="5" name="TextBox 4">
            <a:extLst>
              <a:ext uri="{FF2B5EF4-FFF2-40B4-BE49-F238E27FC236}">
                <a16:creationId xmlns:a16="http://schemas.microsoft.com/office/drawing/2014/main" id="{BCEDEEB4-2D23-2943-AE8A-7A5BB62C06C2}"/>
              </a:ext>
            </a:extLst>
          </p:cNvPr>
          <p:cNvSpPr txBox="1"/>
          <p:nvPr/>
        </p:nvSpPr>
        <p:spPr>
          <a:xfrm>
            <a:off x="891285" y="4129633"/>
            <a:ext cx="3050835" cy="307777"/>
          </a:xfrm>
          <a:prstGeom prst="rect">
            <a:avLst/>
          </a:prstGeom>
          <a:noFill/>
        </p:spPr>
        <p:txBody>
          <a:bodyPr wrap="none" rtlCol="0">
            <a:spAutoFit/>
          </a:bodyPr>
          <a:lstStyle/>
          <a:p>
            <a:r>
              <a:rPr lang="en-TW" dirty="0">
                <a:hlinkClick r:id="rId4"/>
              </a:rPr>
              <a:t>Prof. Hou </a:t>
            </a:r>
            <a:r>
              <a:rPr lang="en-TW" dirty="0"/>
              <a:t>at University of Minnesota</a:t>
            </a:r>
          </a:p>
        </p:txBody>
      </p:sp>
      <p:pic>
        <p:nvPicPr>
          <p:cNvPr id="6" name="Picture 5">
            <a:hlinkClick r:id="rId5"/>
            <a:extLst>
              <a:ext uri="{FF2B5EF4-FFF2-40B4-BE49-F238E27FC236}">
                <a16:creationId xmlns:a16="http://schemas.microsoft.com/office/drawing/2014/main" id="{B64C5125-05AF-C244-B967-E3C0D91C71B0}"/>
              </a:ext>
            </a:extLst>
          </p:cNvPr>
          <p:cNvPicPr>
            <a:picLocks noChangeAspect="1"/>
          </p:cNvPicPr>
          <p:nvPr/>
        </p:nvPicPr>
        <p:blipFill>
          <a:blip r:embed="rId6"/>
          <a:stretch>
            <a:fillRect/>
          </a:stretch>
        </p:blipFill>
        <p:spPr>
          <a:xfrm>
            <a:off x="5201882" y="1356066"/>
            <a:ext cx="3544926" cy="2943517"/>
          </a:xfrm>
          <a:prstGeom prst="rect">
            <a:avLst/>
          </a:prstGeom>
        </p:spPr>
      </p:pic>
      <p:sp>
        <p:nvSpPr>
          <p:cNvPr id="9" name="TextBox 8">
            <a:extLst>
              <a:ext uri="{FF2B5EF4-FFF2-40B4-BE49-F238E27FC236}">
                <a16:creationId xmlns:a16="http://schemas.microsoft.com/office/drawing/2014/main" id="{65EF85CE-BD29-D448-8C89-7EFAC9B2D9F2}"/>
              </a:ext>
            </a:extLst>
          </p:cNvPr>
          <p:cNvSpPr txBox="1"/>
          <p:nvPr/>
        </p:nvSpPr>
        <p:spPr>
          <a:xfrm>
            <a:off x="5448927" y="4397783"/>
            <a:ext cx="2962671" cy="307777"/>
          </a:xfrm>
          <a:prstGeom prst="rect">
            <a:avLst/>
          </a:prstGeom>
          <a:noFill/>
        </p:spPr>
        <p:txBody>
          <a:bodyPr wrap="none" rtlCol="0">
            <a:spAutoFit/>
          </a:bodyPr>
          <a:lstStyle/>
          <a:p>
            <a:r>
              <a:rPr lang="en-TW" dirty="0">
                <a:hlinkClick r:id="rId7"/>
              </a:rPr>
              <a:t>Prof. Licata </a:t>
            </a:r>
            <a:r>
              <a:rPr lang="en-TW" dirty="0"/>
              <a:t>at Wesleyan University</a:t>
            </a:r>
          </a:p>
        </p:txBody>
      </p:sp>
    </p:spTree>
    <p:extLst>
      <p:ext uri="{BB962C8B-B14F-4D97-AF65-F5344CB8AC3E}">
        <p14:creationId xmlns:p14="http://schemas.microsoft.com/office/powerpoint/2010/main" val="18998348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New Math Foundation for Undergraduates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138</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485076" y="4749040"/>
            <a:ext cx="5790862" cy="307777"/>
          </a:xfrm>
          <a:prstGeom prst="rect">
            <a:avLst/>
          </a:prstGeom>
          <a:noFill/>
        </p:spPr>
        <p:txBody>
          <a:bodyPr wrap="square" rtlCol="0">
            <a:spAutoFit/>
          </a:bodyPr>
          <a:lstStyle/>
          <a:p>
            <a:pPr algn="ctr"/>
            <a:r>
              <a:rPr lang="en-TW" dirty="0"/>
              <a:t>Image source: </a:t>
            </a:r>
            <a:r>
              <a:rPr lang="en-US" dirty="0">
                <a:hlinkClick r:id="rId2"/>
              </a:rPr>
              <a:t>https://youtu.be/A6hXn6QCu0k</a:t>
            </a:r>
            <a:r>
              <a:rPr lang="en-US" dirty="0"/>
              <a:t>. by Emily Riehl</a:t>
            </a:r>
            <a:endParaRPr lang="en-TW" dirty="0"/>
          </a:p>
        </p:txBody>
      </p:sp>
      <p:pic>
        <p:nvPicPr>
          <p:cNvPr id="3" name="Picture 2">
            <a:hlinkClick r:id="rId2"/>
            <a:extLst>
              <a:ext uri="{FF2B5EF4-FFF2-40B4-BE49-F238E27FC236}">
                <a16:creationId xmlns:a16="http://schemas.microsoft.com/office/drawing/2014/main" id="{9D920EE6-43FA-8F42-A46A-95F0E5DC52FB}"/>
              </a:ext>
            </a:extLst>
          </p:cNvPr>
          <p:cNvPicPr>
            <a:picLocks noChangeAspect="1"/>
          </p:cNvPicPr>
          <p:nvPr/>
        </p:nvPicPr>
        <p:blipFill>
          <a:blip r:embed="rId3"/>
          <a:stretch>
            <a:fillRect/>
          </a:stretch>
        </p:blipFill>
        <p:spPr>
          <a:xfrm>
            <a:off x="737989" y="1017725"/>
            <a:ext cx="5285037" cy="3742514"/>
          </a:xfrm>
          <a:prstGeom prst="rect">
            <a:avLst/>
          </a:prstGeom>
        </p:spPr>
      </p:pic>
      <p:sp>
        <p:nvSpPr>
          <p:cNvPr id="5" name="TextBox 4">
            <a:extLst>
              <a:ext uri="{FF2B5EF4-FFF2-40B4-BE49-F238E27FC236}">
                <a16:creationId xmlns:a16="http://schemas.microsoft.com/office/drawing/2014/main" id="{2022A9CB-27A3-A64D-8F1A-F1F15B5A9D96}"/>
              </a:ext>
            </a:extLst>
          </p:cNvPr>
          <p:cNvSpPr txBox="1"/>
          <p:nvPr/>
        </p:nvSpPr>
        <p:spPr>
          <a:xfrm>
            <a:off x="7247327" y="4513809"/>
            <a:ext cx="1896673" cy="276999"/>
          </a:xfrm>
          <a:prstGeom prst="rect">
            <a:avLst/>
          </a:prstGeom>
          <a:noFill/>
        </p:spPr>
        <p:txBody>
          <a:bodyPr wrap="none" rtlCol="0">
            <a:spAutoFit/>
          </a:bodyPr>
          <a:lstStyle/>
          <a:p>
            <a:pPr algn="ctr"/>
            <a:r>
              <a:rPr lang="en-US" sz="600" dirty="0"/>
              <a:t>The Slide set can be downloaded here:</a:t>
            </a:r>
          </a:p>
          <a:p>
            <a:pPr algn="ctr"/>
            <a:r>
              <a:rPr lang="en-US" sz="600" dirty="0">
                <a:hlinkClick r:id="rId4"/>
              </a:rPr>
              <a:t>http://</a:t>
            </a:r>
            <a:r>
              <a:rPr lang="en-US" sz="600" dirty="0" err="1">
                <a:hlinkClick r:id="rId4"/>
              </a:rPr>
              <a:t>www.math.jhu.edu</a:t>
            </a:r>
            <a:r>
              <a:rPr lang="en-US" sz="600" dirty="0">
                <a:hlinkClick r:id="rId4"/>
              </a:rPr>
              <a:t>/~</a:t>
            </a:r>
            <a:r>
              <a:rPr lang="en-US" sz="600" dirty="0" err="1">
                <a:hlinkClick r:id="rId4"/>
              </a:rPr>
              <a:t>eriehl</a:t>
            </a:r>
            <a:r>
              <a:rPr lang="en-US" sz="600" dirty="0">
                <a:hlinkClick r:id="rId4"/>
              </a:rPr>
              <a:t>/</a:t>
            </a:r>
            <a:r>
              <a:rPr lang="en-US" sz="600" dirty="0" err="1">
                <a:hlinkClick r:id="rId4"/>
              </a:rPr>
              <a:t>berkeley-logic.pdf</a:t>
            </a:r>
            <a:endParaRPr lang="en-TW" sz="600" dirty="0"/>
          </a:p>
        </p:txBody>
      </p:sp>
      <p:pic>
        <p:nvPicPr>
          <p:cNvPr id="6" name="Picture 5">
            <a:extLst>
              <a:ext uri="{FF2B5EF4-FFF2-40B4-BE49-F238E27FC236}">
                <a16:creationId xmlns:a16="http://schemas.microsoft.com/office/drawing/2014/main" id="{FA9B7A81-4D6D-F143-B174-FDB95B9AB243}"/>
              </a:ext>
            </a:extLst>
          </p:cNvPr>
          <p:cNvPicPr>
            <a:picLocks noChangeAspect="1"/>
          </p:cNvPicPr>
          <p:nvPr/>
        </p:nvPicPr>
        <p:blipFill>
          <a:blip r:embed="rId5"/>
          <a:stretch>
            <a:fillRect/>
          </a:stretch>
        </p:blipFill>
        <p:spPr>
          <a:xfrm>
            <a:off x="6449315" y="1017725"/>
            <a:ext cx="840272" cy="3379355"/>
          </a:xfrm>
          <a:prstGeom prst="rect">
            <a:avLst/>
          </a:prstGeom>
        </p:spPr>
      </p:pic>
      <p:pic>
        <p:nvPicPr>
          <p:cNvPr id="9" name="Picture 8">
            <a:extLst>
              <a:ext uri="{FF2B5EF4-FFF2-40B4-BE49-F238E27FC236}">
                <a16:creationId xmlns:a16="http://schemas.microsoft.com/office/drawing/2014/main" id="{411EBE3C-984A-534B-8070-F6AA9CA8DF00}"/>
              </a:ext>
            </a:extLst>
          </p:cNvPr>
          <p:cNvPicPr>
            <a:picLocks noChangeAspect="1"/>
          </p:cNvPicPr>
          <p:nvPr/>
        </p:nvPicPr>
        <p:blipFill>
          <a:blip r:embed="rId6"/>
          <a:stretch>
            <a:fillRect/>
          </a:stretch>
        </p:blipFill>
        <p:spPr>
          <a:xfrm>
            <a:off x="7304324" y="1006649"/>
            <a:ext cx="840272" cy="3379355"/>
          </a:xfrm>
          <a:prstGeom prst="rect">
            <a:avLst/>
          </a:prstGeom>
        </p:spPr>
      </p:pic>
    </p:spTree>
    <p:extLst>
      <p:ext uri="{BB962C8B-B14F-4D97-AF65-F5344CB8AC3E}">
        <p14:creationId xmlns:p14="http://schemas.microsoft.com/office/powerpoint/2010/main" val="396165205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Series</a:t>
            </a:r>
            <a:r>
              <a:rPr lang="zh-CN" altLang="en-US" dirty="0"/>
              <a:t> </a:t>
            </a:r>
            <a:r>
              <a:rPr lang="en-US" altLang="zh-CN" dirty="0"/>
              <a:t>of Lectures on Category</a:t>
            </a:r>
            <a:r>
              <a:rPr lang="zh-CN" altLang="en-US" dirty="0"/>
              <a:t> </a:t>
            </a:r>
            <a:r>
              <a:rPr lang="en-US" altLang="zh-CN" dirty="0"/>
              <a:t>Theory</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139</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122842" y="4652308"/>
            <a:ext cx="6516088" cy="307777"/>
          </a:xfrm>
          <a:prstGeom prst="rect">
            <a:avLst/>
          </a:prstGeom>
          <a:noFill/>
        </p:spPr>
        <p:txBody>
          <a:bodyPr wrap="square" rtlCol="0">
            <a:spAutoFit/>
          </a:bodyPr>
          <a:lstStyle/>
          <a:p>
            <a:pPr algn="ctr"/>
            <a:r>
              <a:rPr lang="en-TW" dirty="0"/>
              <a:t>Video Link: </a:t>
            </a:r>
            <a:r>
              <a:rPr lang="en-US" dirty="0">
                <a:hlinkClick r:id="rId2"/>
              </a:rPr>
              <a:t>https://youtu.be/HO4Ro9ufUxs?t=3975</a:t>
            </a:r>
            <a:r>
              <a:rPr lang="en-US" dirty="0"/>
              <a:t>. by </a:t>
            </a:r>
            <a:r>
              <a:rPr lang="en-US" dirty="0" err="1"/>
              <a:t>Partha</a:t>
            </a:r>
            <a:r>
              <a:rPr lang="en-US" dirty="0"/>
              <a:t> </a:t>
            </a:r>
            <a:r>
              <a:rPr lang="en-US" dirty="0" err="1"/>
              <a:t>Pratim</a:t>
            </a:r>
            <a:r>
              <a:rPr lang="en-US" dirty="0"/>
              <a:t> Ghosh</a:t>
            </a:r>
            <a:endParaRPr lang="en-TW" dirty="0"/>
          </a:p>
        </p:txBody>
      </p:sp>
      <p:sp>
        <p:nvSpPr>
          <p:cNvPr id="5" name="TextBox 4">
            <a:extLst>
              <a:ext uri="{FF2B5EF4-FFF2-40B4-BE49-F238E27FC236}">
                <a16:creationId xmlns:a16="http://schemas.microsoft.com/office/drawing/2014/main" id="{2022A9CB-27A3-A64D-8F1A-F1F15B5A9D96}"/>
              </a:ext>
            </a:extLst>
          </p:cNvPr>
          <p:cNvSpPr txBox="1"/>
          <p:nvPr/>
        </p:nvSpPr>
        <p:spPr>
          <a:xfrm>
            <a:off x="6872056" y="3987275"/>
            <a:ext cx="1502335" cy="276999"/>
          </a:xfrm>
          <a:prstGeom prst="rect">
            <a:avLst/>
          </a:prstGeom>
          <a:noFill/>
        </p:spPr>
        <p:txBody>
          <a:bodyPr wrap="none" rtlCol="0">
            <a:spAutoFit/>
          </a:bodyPr>
          <a:lstStyle/>
          <a:p>
            <a:pPr algn="ctr"/>
            <a:r>
              <a:rPr lang="en-US" sz="600" dirty="0"/>
              <a:t>The Lecture Series can be found here:</a:t>
            </a:r>
          </a:p>
          <a:p>
            <a:pPr algn="ctr"/>
            <a:r>
              <a:rPr lang="en-US" sz="600" dirty="0">
                <a:hlinkClick r:id="rId3"/>
              </a:rPr>
              <a:t>https://youtu.be/0AV7vg-16y0</a:t>
            </a:r>
            <a:endParaRPr lang="en-TW" sz="600" dirty="0"/>
          </a:p>
        </p:txBody>
      </p:sp>
      <p:pic>
        <p:nvPicPr>
          <p:cNvPr id="7" name="Picture 6">
            <a:hlinkClick r:id="rId2"/>
            <a:extLst>
              <a:ext uri="{FF2B5EF4-FFF2-40B4-BE49-F238E27FC236}">
                <a16:creationId xmlns:a16="http://schemas.microsoft.com/office/drawing/2014/main" id="{5706CBD9-0190-7047-96C4-A858BA10363B}"/>
              </a:ext>
            </a:extLst>
          </p:cNvPr>
          <p:cNvPicPr>
            <a:picLocks noChangeAspect="1"/>
          </p:cNvPicPr>
          <p:nvPr/>
        </p:nvPicPr>
        <p:blipFill>
          <a:blip r:embed="rId4"/>
          <a:stretch>
            <a:fillRect/>
          </a:stretch>
        </p:blipFill>
        <p:spPr>
          <a:xfrm>
            <a:off x="910549" y="1052884"/>
            <a:ext cx="4939917" cy="3309035"/>
          </a:xfrm>
          <a:prstGeom prst="rect">
            <a:avLst/>
          </a:prstGeom>
        </p:spPr>
      </p:pic>
      <p:pic>
        <p:nvPicPr>
          <p:cNvPr id="10" name="Picture 9">
            <a:hlinkClick r:id="rId3"/>
            <a:extLst>
              <a:ext uri="{FF2B5EF4-FFF2-40B4-BE49-F238E27FC236}">
                <a16:creationId xmlns:a16="http://schemas.microsoft.com/office/drawing/2014/main" id="{A78F3AEF-0F2C-CF41-B21A-48C3B2893370}"/>
              </a:ext>
            </a:extLst>
          </p:cNvPr>
          <p:cNvPicPr>
            <a:picLocks noChangeAspect="1"/>
          </p:cNvPicPr>
          <p:nvPr/>
        </p:nvPicPr>
        <p:blipFill>
          <a:blip r:embed="rId5"/>
          <a:stretch>
            <a:fillRect/>
          </a:stretch>
        </p:blipFill>
        <p:spPr>
          <a:xfrm>
            <a:off x="6324592" y="1203615"/>
            <a:ext cx="2597261" cy="2736270"/>
          </a:xfrm>
          <a:prstGeom prst="rect">
            <a:avLst/>
          </a:prstGeom>
        </p:spPr>
      </p:pic>
    </p:spTree>
    <p:extLst>
      <p:ext uri="{BB962C8B-B14F-4D97-AF65-F5344CB8AC3E}">
        <p14:creationId xmlns:p14="http://schemas.microsoft.com/office/powerpoint/2010/main" val="3077934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as a Cognitive Foundation</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29" name="Picture 6" descr="Metaphors We Live By">
            <a:hlinkClick r:id="rId2"/>
            <a:extLst>
              <a:ext uri="{FF2B5EF4-FFF2-40B4-BE49-F238E27FC236}">
                <a16:creationId xmlns:a16="http://schemas.microsoft.com/office/drawing/2014/main" id="{69858067-136D-CF44-B22C-9139BEB219C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48008" y="906699"/>
            <a:ext cx="2493967" cy="395331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Where Mathematics Comes From.jpg">
            <a:hlinkClick r:id="rId4"/>
            <a:extLst>
              <a:ext uri="{FF2B5EF4-FFF2-40B4-BE49-F238E27FC236}">
                <a16:creationId xmlns:a16="http://schemas.microsoft.com/office/drawing/2014/main" id="{E403E5E7-BF17-7A4A-BD44-92C9C9C032C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015777" y="1254603"/>
            <a:ext cx="2767755" cy="345969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Women, Fire, and Dangerous Things: What Categories Reveal about the Mind">
            <a:hlinkClick r:id="rId6"/>
            <a:extLst>
              <a:ext uri="{FF2B5EF4-FFF2-40B4-BE49-F238E27FC236}">
                <a16:creationId xmlns:a16="http://schemas.microsoft.com/office/drawing/2014/main" id="{3CC69E81-A285-4843-8EF6-FA73DBD1E66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96188" y="1179895"/>
            <a:ext cx="2478018" cy="345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90620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Cognitive Considerations of Story Telling</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Pick a Context that is most relevant to the ”thesis” or “moral” or the story</a:t>
            </a:r>
          </a:p>
          <a:p>
            <a:pPr lvl="1"/>
            <a:r>
              <a:rPr lang="en-US" dirty="0"/>
              <a:t>Contextualization, assess a proper boundary of space-time significantly reduce entropy(information)</a:t>
            </a:r>
          </a:p>
          <a:p>
            <a:pPr marL="114300" indent="0">
              <a:buNone/>
            </a:pPr>
            <a:endParaRPr lang="en-US" dirty="0"/>
          </a:p>
          <a:p>
            <a:r>
              <a:rPr lang="en-US" dirty="0"/>
              <a:t>Technologies can accelerate information processing</a:t>
            </a:r>
          </a:p>
          <a:p>
            <a:pPr lvl="1"/>
            <a:r>
              <a:rPr lang="en-US" dirty="0"/>
              <a:t>If the information channel capacity is overloaded, tech can help</a:t>
            </a:r>
          </a:p>
          <a:p>
            <a:pPr lvl="1"/>
            <a:endParaRPr lang="en-US" dirty="0"/>
          </a:p>
          <a:p>
            <a:r>
              <a:rPr lang="en-US" dirty="0"/>
              <a:t>Institutional/Regulatory Foundation creates a stable filter of information</a:t>
            </a:r>
          </a:p>
          <a:p>
            <a:pPr lvl="1"/>
            <a:r>
              <a:rPr lang="en-US" dirty="0"/>
              <a:t>The constitution and historical reputation of an organization could also be used as a agency for information processing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140</a:t>
            </a:fld>
            <a:endParaRPr lang="en" dirty="0"/>
          </a:p>
        </p:txBody>
      </p:sp>
    </p:spTree>
    <p:extLst>
      <p:ext uri="{BB962C8B-B14F-4D97-AF65-F5344CB8AC3E}">
        <p14:creationId xmlns:p14="http://schemas.microsoft.com/office/powerpoint/2010/main" val="38605910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Construct Story Telling using Metaphorical Connections</a:t>
            </a:r>
            <a:endParaRPr dirty="0">
              <a:solidFill>
                <a:schemeClr val="tx1"/>
              </a:solidFill>
            </a:endParaRPr>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27187967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sz="1400" dirty="0"/>
              <a:t>Arrow/Symmetry-breaking Symbols provide a unified notation for being cognizant of something</a:t>
            </a:r>
          </a:p>
          <a:p>
            <a:pPr lvl="1"/>
            <a:r>
              <a:rPr lang="en-US" sz="1100" dirty="0"/>
              <a:t>All types of things can be represented using Arrow</a:t>
            </a:r>
          </a:p>
          <a:p>
            <a:pPr lvl="1"/>
            <a:r>
              <a:rPr lang="en-US" sz="1100" dirty="0"/>
              <a:t>Identity object/arrow, defines an orientation</a:t>
            </a:r>
          </a:p>
          <a:p>
            <a:pPr lvl="1"/>
            <a:r>
              <a:rPr lang="en-US" sz="1100" dirty="0"/>
              <a:t>Functors preserves structures, Natural Transformation allows recursion on Arrow Types</a:t>
            </a:r>
          </a:p>
          <a:p>
            <a:pPr marL="114300" indent="0">
              <a:buNone/>
            </a:pPr>
            <a:endParaRPr lang="en-US" sz="1400" dirty="0"/>
          </a:p>
          <a:p>
            <a:r>
              <a:rPr lang="en-US" sz="1400" dirty="0"/>
              <a:t>The power of Category Theory/Arrow Chasing is in its simplicity</a:t>
            </a:r>
          </a:p>
          <a:p>
            <a:pPr lvl="1"/>
            <a:r>
              <a:rPr lang="en-US" sz="1100" dirty="0"/>
              <a:t>The conceptual barriers of using Category Theory/Arrow Chasing is also due to its simplicity</a:t>
            </a:r>
          </a:p>
          <a:p>
            <a:pPr lvl="1"/>
            <a:r>
              <a:rPr lang="en-US" sz="1100" dirty="0"/>
              <a:t>Maybe improved </a:t>
            </a:r>
            <a:r>
              <a:rPr lang="en-US" sz="1100" dirty="0" err="1"/>
              <a:t>NsM</a:t>
            </a:r>
            <a:r>
              <a:rPr lang="en-US" sz="1100" dirty="0"/>
              <a:t> for Category Theory/Arrow Types could help?</a:t>
            </a:r>
          </a:p>
          <a:p>
            <a:pPr lvl="1"/>
            <a:r>
              <a:rPr lang="en-US" sz="1100" dirty="0"/>
              <a:t>Terms to remember: Limits/Colimits, Monad, </a:t>
            </a:r>
            <a:r>
              <a:rPr lang="en-US" sz="1100" dirty="0" err="1"/>
              <a:t>Yoneda</a:t>
            </a:r>
            <a:r>
              <a:rPr lang="en-US" sz="1100" dirty="0"/>
              <a:t> Lemma, </a:t>
            </a:r>
            <a:r>
              <a:rPr lang="en-US" sz="1100" dirty="0" err="1"/>
              <a:t>Kleisli</a:t>
            </a:r>
            <a:r>
              <a:rPr lang="en-US" sz="1100" dirty="0"/>
              <a:t> Category, Horizontal and Vertical Compositions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142</a:t>
            </a:fld>
            <a:endParaRPr lang="en" dirty="0"/>
          </a:p>
        </p:txBody>
      </p:sp>
    </p:spTree>
    <p:extLst>
      <p:ext uri="{BB962C8B-B14F-4D97-AF65-F5344CB8AC3E}">
        <p14:creationId xmlns:p14="http://schemas.microsoft.com/office/powerpoint/2010/main" val="29716258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Monday October 12</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Catching up on </a:t>
            </a:r>
            <a:r>
              <a:rPr lang="en-TW" dirty="0">
                <a:hlinkClick r:id="rId2"/>
              </a:rPr>
              <a:t>toyhouse.wiki:81</a:t>
            </a:r>
            <a:r>
              <a:rPr lang="en-TW" dirty="0"/>
              <a:t> with all content</a:t>
            </a:r>
          </a:p>
          <a:p>
            <a:pPr lvl="1"/>
            <a:r>
              <a:rPr lang="en-TW" dirty="0"/>
              <a:t>Prepare for a 10 minute presesentation about your project</a:t>
            </a:r>
          </a:p>
          <a:p>
            <a:pPr lvl="1"/>
            <a:r>
              <a:rPr lang="en-TW" dirty="0"/>
              <a:t>What is the topic? The name of your project?</a:t>
            </a:r>
          </a:p>
          <a:p>
            <a:pPr lvl="1"/>
            <a:r>
              <a:rPr lang="en-TW" dirty="0"/>
              <a:t>Please contact each other to double-check your thesis</a:t>
            </a:r>
          </a:p>
          <a:p>
            <a:pPr lvl="2"/>
            <a:r>
              <a:rPr lang="en-TW" dirty="0"/>
              <a:t>Your strategy to collect references</a:t>
            </a:r>
          </a:p>
          <a:p>
            <a:pPr lvl="3"/>
            <a:r>
              <a:rPr lang="en-TW" dirty="0"/>
              <a:t>What is your strategy to manage the “namespace”</a:t>
            </a:r>
          </a:p>
          <a:p>
            <a:pPr lvl="2"/>
            <a:r>
              <a:rPr lang="en-TW" dirty="0"/>
              <a:t>Can you succinctly prescribe the spatial/temporal context of the project?</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143</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 Story Telling site about Alan Turing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E65151A3-5C5F-414E-946B-1E7A132DDD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1137972"/>
            <a:ext cx="4267200" cy="3525245"/>
          </a:xfrm>
          <a:prstGeom prst="rect">
            <a:avLst/>
          </a:prstGeom>
        </p:spPr>
      </p:pic>
      <p:sp>
        <p:nvSpPr>
          <p:cNvPr id="6" name="TextBox 5">
            <a:extLst>
              <a:ext uri="{FF2B5EF4-FFF2-40B4-BE49-F238E27FC236}">
                <a16:creationId xmlns:a16="http://schemas.microsoft.com/office/drawing/2014/main" id="{88D9DD5F-EFCD-B946-8847-14AAAEF8C5F2}"/>
              </a:ext>
            </a:extLst>
          </p:cNvPr>
          <p:cNvSpPr txBox="1"/>
          <p:nvPr/>
        </p:nvSpPr>
        <p:spPr>
          <a:xfrm>
            <a:off x="3271003" y="4749040"/>
            <a:ext cx="2601994" cy="307777"/>
          </a:xfrm>
          <a:prstGeom prst="rect">
            <a:avLst/>
          </a:prstGeom>
          <a:noFill/>
        </p:spPr>
        <p:txBody>
          <a:bodyPr wrap="none" rtlCol="0">
            <a:spAutoFit/>
          </a:bodyPr>
          <a:lstStyle/>
          <a:p>
            <a:r>
              <a:rPr lang="en-US" dirty="0">
                <a:hlinkClick r:id="rId3"/>
              </a:rPr>
              <a:t>http://www.turingcentenary.eu/</a:t>
            </a:r>
            <a:endParaRPr lang="en-TW" dirty="0"/>
          </a:p>
        </p:txBody>
      </p:sp>
      <p:pic>
        <p:nvPicPr>
          <p:cNvPr id="5" name="Picture 4">
            <a:hlinkClick r:id="rId3"/>
            <a:extLst>
              <a:ext uri="{FF2B5EF4-FFF2-40B4-BE49-F238E27FC236}">
                <a16:creationId xmlns:a16="http://schemas.microsoft.com/office/drawing/2014/main" id="{05D09C33-80CB-EA43-ABF5-5514522A70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8935" y="1137972"/>
            <a:ext cx="1817873" cy="1422526"/>
          </a:xfrm>
          <a:prstGeom prst="rect">
            <a:avLst/>
          </a:prstGeom>
        </p:spPr>
      </p:pic>
    </p:spTree>
    <p:extLst>
      <p:ext uri="{BB962C8B-B14F-4D97-AF65-F5344CB8AC3E}">
        <p14:creationId xmlns:p14="http://schemas.microsoft.com/office/powerpoint/2010/main" val="12682494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Turning Category Theory onto itself</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145</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1313955" y="4552240"/>
            <a:ext cx="6516088" cy="307777"/>
          </a:xfrm>
          <a:prstGeom prst="rect">
            <a:avLst/>
          </a:prstGeom>
          <a:noFill/>
        </p:spPr>
        <p:txBody>
          <a:bodyPr wrap="square" rtlCol="0">
            <a:spAutoFit/>
          </a:bodyPr>
          <a:lstStyle/>
          <a:p>
            <a:pPr algn="ctr"/>
            <a:r>
              <a:rPr lang="en-TW" dirty="0"/>
              <a:t>Video Link: </a:t>
            </a:r>
            <a:r>
              <a:rPr lang="en-US" dirty="0">
                <a:hlinkClick r:id="rId2"/>
              </a:rPr>
              <a:t>https://youtu.be/QpDTcefoWEQ</a:t>
            </a:r>
            <a:r>
              <a:rPr lang="en-US" dirty="0"/>
              <a:t>. by Quanta </a:t>
            </a:r>
            <a:r>
              <a:rPr lang="en-US" dirty="0" err="1"/>
              <a:t>Magazon</a:t>
            </a:r>
            <a:endParaRPr lang="en-TW" dirty="0"/>
          </a:p>
        </p:txBody>
      </p:sp>
      <p:sp>
        <p:nvSpPr>
          <p:cNvPr id="5" name="TextBox 4">
            <a:extLst>
              <a:ext uri="{FF2B5EF4-FFF2-40B4-BE49-F238E27FC236}">
                <a16:creationId xmlns:a16="http://schemas.microsoft.com/office/drawing/2014/main" id="{2022A9CB-27A3-A64D-8F1A-F1F15B5A9D96}"/>
              </a:ext>
            </a:extLst>
          </p:cNvPr>
          <p:cNvSpPr txBox="1"/>
          <p:nvPr/>
        </p:nvSpPr>
        <p:spPr>
          <a:xfrm>
            <a:off x="6872056" y="3987275"/>
            <a:ext cx="1502335" cy="276999"/>
          </a:xfrm>
          <a:prstGeom prst="rect">
            <a:avLst/>
          </a:prstGeom>
          <a:noFill/>
        </p:spPr>
        <p:txBody>
          <a:bodyPr wrap="none" rtlCol="0">
            <a:spAutoFit/>
          </a:bodyPr>
          <a:lstStyle/>
          <a:p>
            <a:pPr algn="ctr"/>
            <a:r>
              <a:rPr lang="en-US" sz="600" dirty="0"/>
              <a:t>The Lecture Series can be found here:</a:t>
            </a:r>
          </a:p>
          <a:p>
            <a:pPr algn="ctr"/>
            <a:r>
              <a:rPr lang="en-US" sz="600" dirty="0">
                <a:hlinkClick r:id="rId3"/>
              </a:rPr>
              <a:t>https://youtu.be/0AV7vg-16y0</a:t>
            </a:r>
            <a:endParaRPr lang="en-TW" sz="600" dirty="0"/>
          </a:p>
        </p:txBody>
      </p:sp>
      <p:pic>
        <p:nvPicPr>
          <p:cNvPr id="3" name="Picture 2">
            <a:hlinkClick r:id="rId2"/>
            <a:extLst>
              <a:ext uri="{FF2B5EF4-FFF2-40B4-BE49-F238E27FC236}">
                <a16:creationId xmlns:a16="http://schemas.microsoft.com/office/drawing/2014/main" id="{03B46DD1-F79B-C94B-984D-AFA1801F0C23}"/>
              </a:ext>
            </a:extLst>
          </p:cNvPr>
          <p:cNvPicPr>
            <a:picLocks noChangeAspect="1"/>
          </p:cNvPicPr>
          <p:nvPr/>
        </p:nvPicPr>
        <p:blipFill>
          <a:blip r:embed="rId4"/>
          <a:stretch>
            <a:fillRect/>
          </a:stretch>
        </p:blipFill>
        <p:spPr>
          <a:xfrm>
            <a:off x="1714398" y="1017725"/>
            <a:ext cx="5715203" cy="3527136"/>
          </a:xfrm>
          <a:prstGeom prst="rect">
            <a:avLst/>
          </a:prstGeom>
        </p:spPr>
      </p:pic>
    </p:spTree>
    <p:extLst>
      <p:ext uri="{BB962C8B-B14F-4D97-AF65-F5344CB8AC3E}">
        <p14:creationId xmlns:p14="http://schemas.microsoft.com/office/powerpoint/2010/main" val="18310512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Geometry of Information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146</a:t>
            </a:fld>
            <a:endParaRPr lang="en"/>
          </a:p>
        </p:txBody>
      </p:sp>
      <p:pic>
        <p:nvPicPr>
          <p:cNvPr id="6" name="Picture 5">
            <a:hlinkClick r:id="rId3"/>
            <a:extLst>
              <a:ext uri="{FF2B5EF4-FFF2-40B4-BE49-F238E27FC236}">
                <a16:creationId xmlns:a16="http://schemas.microsoft.com/office/drawing/2014/main" id="{0CA1D9F8-50C8-9043-8BFB-E3D203774F02}"/>
              </a:ext>
            </a:extLst>
          </p:cNvPr>
          <p:cNvPicPr>
            <a:picLocks noChangeAspect="1"/>
          </p:cNvPicPr>
          <p:nvPr/>
        </p:nvPicPr>
        <p:blipFill>
          <a:blip r:embed="rId4"/>
          <a:stretch>
            <a:fillRect/>
          </a:stretch>
        </p:blipFill>
        <p:spPr>
          <a:xfrm>
            <a:off x="33714" y="1265929"/>
            <a:ext cx="4739463" cy="3509026"/>
          </a:xfrm>
          <a:prstGeom prst="rect">
            <a:avLst/>
          </a:prstGeom>
        </p:spPr>
      </p:pic>
      <p:pic>
        <p:nvPicPr>
          <p:cNvPr id="7" name="Picture 6">
            <a:hlinkClick r:id="rId5"/>
            <a:extLst>
              <a:ext uri="{FF2B5EF4-FFF2-40B4-BE49-F238E27FC236}">
                <a16:creationId xmlns:a16="http://schemas.microsoft.com/office/drawing/2014/main" id="{EE5FC60C-76BE-DF42-A2E1-EF6D9FDCC651}"/>
              </a:ext>
            </a:extLst>
          </p:cNvPr>
          <p:cNvPicPr>
            <a:picLocks noChangeAspect="1"/>
          </p:cNvPicPr>
          <p:nvPr/>
        </p:nvPicPr>
        <p:blipFill>
          <a:blip r:embed="rId6"/>
          <a:stretch>
            <a:fillRect/>
          </a:stretch>
        </p:blipFill>
        <p:spPr>
          <a:xfrm>
            <a:off x="4928135" y="1210345"/>
            <a:ext cx="3751296" cy="3303132"/>
          </a:xfrm>
          <a:prstGeom prst="rect">
            <a:avLst/>
          </a:prstGeom>
        </p:spPr>
      </p:pic>
    </p:spTree>
    <p:extLst>
      <p:ext uri="{BB962C8B-B14F-4D97-AF65-F5344CB8AC3E}">
        <p14:creationId xmlns:p14="http://schemas.microsoft.com/office/powerpoint/2010/main" val="146509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Space</a:t>
            </a:r>
            <a:br>
              <a:rPr lang="en" dirty="0"/>
            </a:br>
            <a:r>
              <a:rPr lang="en-US" sz="1600" dirty="0">
                <a:hlinkClick r:id="rId3"/>
              </a:rPr>
              <a:t>http://</a:t>
            </a:r>
            <a:r>
              <a:rPr lang="en-US" sz="1600" dirty="0" err="1">
                <a:hlinkClick r:id="rId3"/>
              </a:rPr>
              <a:t>ghostcities.mit.edu</a:t>
            </a:r>
            <a:r>
              <a:rPr lang="en-US" sz="1600" dirty="0">
                <a:hlinkClick r:id="rId3"/>
              </a:rPr>
              <a: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705831" y="4570490"/>
            <a:ext cx="573233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Prof. Sarah Williams of MIT Urban Planning Department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7FCFD336-00C3-8B4B-B665-F316D0871F0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5446" y="2324402"/>
            <a:ext cx="1787363" cy="1573830"/>
          </a:xfrm>
          <a:prstGeom prst="rect">
            <a:avLst/>
          </a:prstGeom>
        </p:spPr>
      </p:pic>
      <p:pic>
        <p:nvPicPr>
          <p:cNvPr id="4" name="Picture 3">
            <a:hlinkClick r:id="rId3"/>
            <a:extLst>
              <a:ext uri="{FF2B5EF4-FFF2-40B4-BE49-F238E27FC236}">
                <a16:creationId xmlns:a16="http://schemas.microsoft.com/office/drawing/2014/main" id="{1A38E693-7FEB-CE48-96A9-0D4CBE5E08B5}"/>
              </a:ext>
            </a:extLst>
          </p:cNvPr>
          <p:cNvPicPr>
            <a:picLocks noChangeAspect="1"/>
          </p:cNvPicPr>
          <p:nvPr/>
        </p:nvPicPr>
        <p:blipFill>
          <a:blip r:embed="rId5"/>
          <a:stretch>
            <a:fillRect/>
          </a:stretch>
        </p:blipFill>
        <p:spPr>
          <a:xfrm>
            <a:off x="2057400" y="1443947"/>
            <a:ext cx="5029200" cy="2715004"/>
          </a:xfrm>
          <a:prstGeom prst="rect">
            <a:avLst/>
          </a:prstGeom>
        </p:spPr>
      </p:pic>
    </p:spTree>
    <p:extLst>
      <p:ext uri="{BB962C8B-B14F-4D97-AF65-F5344CB8AC3E}">
        <p14:creationId xmlns:p14="http://schemas.microsoft.com/office/powerpoint/2010/main" val="531209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The Grand Daddy of Hypertext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581098" y="4386218"/>
            <a:ext cx="239809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hlinkClick r:id="rId3"/>
              </a:rPr>
              <a:t>Ted Nelson’s Hypertext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026" name="Picture 2" descr="Project Xanadu_1">
            <a:hlinkClick r:id="rId3"/>
            <a:extLst>
              <a:ext uri="{FF2B5EF4-FFF2-40B4-BE49-F238E27FC236}">
                <a16:creationId xmlns:a16="http://schemas.microsoft.com/office/drawing/2014/main" id="{990F8686-D987-DD45-8F01-53D683E00E4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61309" y="2916377"/>
            <a:ext cx="1447256" cy="13294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5"/>
            <a:extLst>
              <a:ext uri="{FF2B5EF4-FFF2-40B4-BE49-F238E27FC236}">
                <a16:creationId xmlns:a16="http://schemas.microsoft.com/office/drawing/2014/main" id="{43F9A8E2-3897-4342-8512-E6FB2D76B028}"/>
              </a:ext>
            </a:extLst>
          </p:cNvPr>
          <p:cNvPicPr>
            <a:picLocks noChangeAspect="1"/>
          </p:cNvPicPr>
          <p:nvPr/>
        </p:nvPicPr>
        <p:blipFill>
          <a:blip r:embed="rId6"/>
          <a:stretch>
            <a:fillRect/>
          </a:stretch>
        </p:blipFill>
        <p:spPr>
          <a:xfrm>
            <a:off x="4658901" y="1387149"/>
            <a:ext cx="3864900" cy="2501360"/>
          </a:xfrm>
          <a:prstGeom prst="rect">
            <a:avLst/>
          </a:prstGeom>
        </p:spPr>
      </p:pic>
      <p:sp>
        <p:nvSpPr>
          <p:cNvPr id="4" name="TextBox 3">
            <a:extLst>
              <a:ext uri="{FF2B5EF4-FFF2-40B4-BE49-F238E27FC236}">
                <a16:creationId xmlns:a16="http://schemas.microsoft.com/office/drawing/2014/main" id="{FD0F976D-DE1F-784A-858E-97BDED301480}"/>
              </a:ext>
            </a:extLst>
          </p:cNvPr>
          <p:cNvSpPr txBox="1"/>
          <p:nvPr/>
        </p:nvSpPr>
        <p:spPr>
          <a:xfrm>
            <a:off x="4960135" y="4251735"/>
            <a:ext cx="3262432" cy="523220"/>
          </a:xfrm>
          <a:prstGeom prst="rect">
            <a:avLst/>
          </a:prstGeom>
          <a:noFill/>
        </p:spPr>
        <p:txBody>
          <a:bodyPr wrap="none" rtlCol="0">
            <a:spAutoFit/>
          </a:bodyPr>
          <a:lstStyle/>
          <a:p>
            <a:pPr algn="ctr"/>
            <a:r>
              <a:rPr lang="en-US" dirty="0">
                <a:hlinkClick r:id="rId7"/>
              </a:rPr>
              <a:t>Ted Nelson in 2013:</a:t>
            </a:r>
          </a:p>
          <a:p>
            <a:pPr algn="ctr"/>
            <a:r>
              <a:rPr lang="en-US" dirty="0">
                <a:hlinkClick r:id="rId5"/>
              </a:rPr>
              <a:t>https://youtu.be/emDJTGTrEm0?t=474</a:t>
            </a:r>
            <a:endParaRPr lang="en-TW" dirty="0"/>
          </a:p>
        </p:txBody>
      </p:sp>
      <p:sp>
        <p:nvSpPr>
          <p:cNvPr id="5" name="TextBox 4">
            <a:extLst>
              <a:ext uri="{FF2B5EF4-FFF2-40B4-BE49-F238E27FC236}">
                <a16:creationId xmlns:a16="http://schemas.microsoft.com/office/drawing/2014/main" id="{213A56AE-7A91-2548-8654-16BC848CD5A5}"/>
              </a:ext>
            </a:extLst>
          </p:cNvPr>
          <p:cNvSpPr txBox="1"/>
          <p:nvPr/>
        </p:nvSpPr>
        <p:spPr>
          <a:xfrm>
            <a:off x="4601864" y="3938090"/>
            <a:ext cx="3978974" cy="307777"/>
          </a:xfrm>
          <a:prstGeom prst="rect">
            <a:avLst/>
          </a:prstGeom>
          <a:noFill/>
        </p:spPr>
        <p:txBody>
          <a:bodyPr wrap="none" rtlCol="0">
            <a:spAutoFit/>
          </a:bodyPr>
          <a:lstStyle/>
          <a:p>
            <a:r>
              <a:rPr lang="en-US" dirty="0" err="1"/>
              <a:t>Nelsdon</a:t>
            </a:r>
            <a:r>
              <a:rPr lang="en-US" dirty="0"/>
              <a:t> thinks Nakamoto is: </a:t>
            </a:r>
            <a:r>
              <a:rPr lang="en-US" dirty="0">
                <a:hlinkClick r:id="rId8"/>
              </a:rPr>
              <a:t>Shinichi Mochizuki</a:t>
            </a:r>
            <a:endParaRPr lang="en-TW" dirty="0"/>
          </a:p>
        </p:txBody>
      </p:sp>
      <p:pic>
        <p:nvPicPr>
          <p:cNvPr id="6" name="Picture 2">
            <a:hlinkClick r:id="rId9"/>
            <a:extLst>
              <a:ext uri="{FF2B5EF4-FFF2-40B4-BE49-F238E27FC236}">
                <a16:creationId xmlns:a16="http://schemas.microsoft.com/office/drawing/2014/main" id="{B632DFB8-F3BD-1343-9ED5-8C385EDA6827}"/>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748275" y="1220741"/>
            <a:ext cx="2273324" cy="1483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702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Networked Documents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013346" y="4570490"/>
            <a:ext cx="711733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See Lo and Behold, the interview with Ted Nelson, Creator of Xanadu</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B3098608-A0A9-1449-8F97-BD0A17EF52A1}"/>
              </a:ext>
            </a:extLst>
          </p:cNvPr>
          <p:cNvPicPr>
            <a:picLocks noChangeAspect="1"/>
          </p:cNvPicPr>
          <p:nvPr/>
        </p:nvPicPr>
        <p:blipFill>
          <a:blip r:embed="rId4"/>
          <a:stretch>
            <a:fillRect/>
          </a:stretch>
        </p:blipFill>
        <p:spPr>
          <a:xfrm>
            <a:off x="1882349" y="1132108"/>
            <a:ext cx="5379301" cy="3438382"/>
          </a:xfrm>
          <a:prstGeom prst="rect">
            <a:avLst/>
          </a:prstGeom>
        </p:spPr>
      </p:pic>
    </p:spTree>
    <p:extLst>
      <p:ext uri="{BB962C8B-B14F-4D97-AF65-F5344CB8AC3E}">
        <p14:creationId xmlns:p14="http://schemas.microsoft.com/office/powerpoint/2010/main" val="2365683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Story Telling in a Workflow</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122842" y="2102373"/>
            <a:ext cx="4603200" cy="572701"/>
          </a:xfrm>
        </p:spPr>
        <p:txBody>
          <a:bodyPr/>
          <a:lstStyle/>
          <a:p>
            <a:r>
              <a:rPr lang="en-TW" dirty="0"/>
              <a:t>Contextualization and Story Boarding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5" name="Picture 2">
            <a:hlinkClick r:id="rId3"/>
            <a:extLst>
              <a:ext uri="{FF2B5EF4-FFF2-40B4-BE49-F238E27FC236}">
                <a16:creationId xmlns:a16="http://schemas.microsoft.com/office/drawing/2014/main" id="{60D272DE-60E4-8A43-A225-CA1233AAE1A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327400" y="3480950"/>
            <a:ext cx="3327344" cy="1575867"/>
          </a:xfrm>
          <a:prstGeom prst="rect">
            <a:avLst/>
          </a:prstGeom>
          <a:solidFill>
            <a:srgbClr val="E1E1E1"/>
          </a:solidFill>
        </p:spPr>
      </p:pic>
      <p:sp>
        <p:nvSpPr>
          <p:cNvPr id="6" name="Text Placeholder 2">
            <a:extLst>
              <a:ext uri="{FF2B5EF4-FFF2-40B4-BE49-F238E27FC236}">
                <a16:creationId xmlns:a16="http://schemas.microsoft.com/office/drawing/2014/main" id="{696503DC-A876-B744-BC28-93909680F34E}"/>
              </a:ext>
            </a:extLst>
          </p:cNvPr>
          <p:cNvSpPr txBox="1">
            <a:spLocks/>
          </p:cNvSpPr>
          <p:nvPr/>
        </p:nvSpPr>
        <p:spPr>
          <a:xfrm>
            <a:off x="4548133" y="1269046"/>
            <a:ext cx="291465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Character Placement</a:t>
            </a:r>
          </a:p>
        </p:txBody>
      </p:sp>
      <p:sp>
        <p:nvSpPr>
          <p:cNvPr id="7" name="Text Placeholder 2">
            <a:extLst>
              <a:ext uri="{FF2B5EF4-FFF2-40B4-BE49-F238E27FC236}">
                <a16:creationId xmlns:a16="http://schemas.microsoft.com/office/drawing/2014/main" id="{60244E92-9DAA-3244-B903-D8B4DB8E88E0}"/>
              </a:ext>
            </a:extLst>
          </p:cNvPr>
          <p:cNvSpPr txBox="1">
            <a:spLocks/>
          </p:cNvSpPr>
          <p:nvPr/>
        </p:nvSpPr>
        <p:spPr>
          <a:xfrm>
            <a:off x="6005458" y="2019792"/>
            <a:ext cx="3015700" cy="737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O</a:t>
            </a:r>
            <a:r>
              <a:rPr lang="en-US" dirty="0"/>
              <a:t>r</a:t>
            </a:r>
            <a:r>
              <a:rPr lang="en-TW" dirty="0"/>
              <a:t>der, Proportion and Proportionality</a:t>
            </a:r>
          </a:p>
        </p:txBody>
      </p:sp>
      <p:cxnSp>
        <p:nvCxnSpPr>
          <p:cNvPr id="9" name="Straight Arrow Connector 8">
            <a:extLst>
              <a:ext uri="{FF2B5EF4-FFF2-40B4-BE49-F238E27FC236}">
                <a16:creationId xmlns:a16="http://schemas.microsoft.com/office/drawing/2014/main" id="{41E72917-8A37-7943-99DD-287AA5192001}"/>
              </a:ext>
            </a:extLst>
          </p:cNvPr>
          <p:cNvCxnSpPr>
            <a:cxnSpLocks/>
          </p:cNvCxnSpPr>
          <p:nvPr/>
        </p:nvCxnSpPr>
        <p:spPr>
          <a:xfrm flipH="1" flipV="1">
            <a:off x="571500" y="2531899"/>
            <a:ext cx="3429000" cy="94905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B702001-6544-6247-9DF9-E3871315A186}"/>
              </a:ext>
            </a:extLst>
          </p:cNvPr>
          <p:cNvCxnSpPr>
            <a:cxnSpLocks/>
            <a:stCxn id="5" idx="0"/>
          </p:cNvCxnSpPr>
          <p:nvPr/>
        </p:nvCxnSpPr>
        <p:spPr>
          <a:xfrm flipV="1">
            <a:off x="4991072" y="2388723"/>
            <a:ext cx="1219228" cy="1092227"/>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1EF7600-75AD-4E4A-A7E9-992EE6E3D08A}"/>
              </a:ext>
            </a:extLst>
          </p:cNvPr>
          <p:cNvCxnSpPr>
            <a:cxnSpLocks/>
          </p:cNvCxnSpPr>
          <p:nvPr/>
        </p:nvCxnSpPr>
        <p:spPr>
          <a:xfrm flipV="1">
            <a:off x="4548133" y="1662550"/>
            <a:ext cx="249346" cy="181840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B2F71F74-4492-F346-9584-A14819D7891C}"/>
              </a:ext>
            </a:extLst>
          </p:cNvPr>
          <p:cNvSpPr txBox="1">
            <a:spLocks/>
          </p:cNvSpPr>
          <p:nvPr/>
        </p:nvSpPr>
        <p:spPr>
          <a:xfrm>
            <a:off x="7092344" y="2890766"/>
            <a:ext cx="1739956"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Promotion</a:t>
            </a:r>
            <a:endParaRPr lang="en-TW" dirty="0">
              <a:solidFill>
                <a:schemeClr val="bg2">
                  <a:lumMod val="40000"/>
                  <a:lumOff val="60000"/>
                </a:schemeClr>
              </a:solidFill>
            </a:endParaRPr>
          </a:p>
        </p:txBody>
      </p:sp>
      <p:sp>
        <p:nvSpPr>
          <p:cNvPr id="22" name="Text Placeholder 2">
            <a:extLst>
              <a:ext uri="{FF2B5EF4-FFF2-40B4-BE49-F238E27FC236}">
                <a16:creationId xmlns:a16="http://schemas.microsoft.com/office/drawing/2014/main" id="{1F4A3340-44AB-434C-8C22-3EDBB8F1A97F}"/>
              </a:ext>
            </a:extLst>
          </p:cNvPr>
          <p:cNvSpPr txBox="1">
            <a:spLocks/>
          </p:cNvSpPr>
          <p:nvPr/>
        </p:nvSpPr>
        <p:spPr>
          <a:xfrm>
            <a:off x="7005499" y="4026039"/>
            <a:ext cx="1593741"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Delivery</a:t>
            </a:r>
            <a:endParaRPr lang="en-TW" dirty="0">
              <a:solidFill>
                <a:schemeClr val="bg2">
                  <a:lumMod val="40000"/>
                  <a:lumOff val="60000"/>
                </a:schemeClr>
              </a:solidFill>
            </a:endParaRPr>
          </a:p>
        </p:txBody>
      </p:sp>
      <p:cxnSp>
        <p:nvCxnSpPr>
          <p:cNvPr id="23" name="Straight Arrow Connector 22">
            <a:extLst>
              <a:ext uri="{FF2B5EF4-FFF2-40B4-BE49-F238E27FC236}">
                <a16:creationId xmlns:a16="http://schemas.microsoft.com/office/drawing/2014/main" id="{FF41A826-1EC8-C24D-83C3-D6367CD14025}"/>
              </a:ext>
            </a:extLst>
          </p:cNvPr>
          <p:cNvCxnSpPr>
            <a:cxnSpLocks/>
          </p:cNvCxnSpPr>
          <p:nvPr/>
        </p:nvCxnSpPr>
        <p:spPr>
          <a:xfrm flipV="1">
            <a:off x="5578447" y="3173040"/>
            <a:ext cx="1669761" cy="330753"/>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499B904-745F-F84E-A337-9BDBF331D349}"/>
              </a:ext>
            </a:extLst>
          </p:cNvPr>
          <p:cNvCxnSpPr>
            <a:cxnSpLocks/>
            <a:endCxn id="22" idx="1"/>
          </p:cNvCxnSpPr>
          <p:nvPr/>
        </p:nvCxnSpPr>
        <p:spPr>
          <a:xfrm>
            <a:off x="6005458" y="3697483"/>
            <a:ext cx="1000041" cy="571400"/>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714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Contextualization and Story Boarding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Present a spacetime location</a:t>
            </a:r>
          </a:p>
          <a:p>
            <a:pPr lvl="1"/>
            <a:r>
              <a:rPr lang="en-TW" dirty="0"/>
              <a:t>Present a spacetime location of event occurence</a:t>
            </a:r>
          </a:p>
          <a:p>
            <a:endParaRPr lang="en-US" dirty="0"/>
          </a:p>
          <a:p>
            <a:r>
              <a:rPr lang="en-US" dirty="0"/>
              <a:t>Story Boarding: (Event occurrence)</a:t>
            </a:r>
            <a:endParaRPr lang="en-TW" dirty="0"/>
          </a:p>
          <a:p>
            <a:pPr lvl="1"/>
            <a:r>
              <a:rPr lang="en-TW" dirty="0"/>
              <a:t>Make sure the storyline follows a consistent temporal logic</a:t>
            </a:r>
          </a:p>
          <a:p>
            <a:endParaRPr lang="en-TW" dirty="0"/>
          </a:p>
          <a:p>
            <a:r>
              <a:rPr lang="en-US" dirty="0"/>
              <a:t>Closing the loop</a:t>
            </a:r>
            <a:endParaRPr lang="en-TW" dirty="0"/>
          </a:p>
          <a:p>
            <a:pPr lvl="1"/>
            <a:r>
              <a:rPr lang="en-TW" dirty="0"/>
              <a:t>Make sure that the story board resonate with the main thesis of the intentional message.</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871726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How to Tell a Story?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1026" name="Picture 2" descr="6 Kebiasaan Ini Bisa Membuat Kamu Tambah Pintar - Page 2 of 6 -  Boombastis.com | Portal Berita Unik | Viral | Aneh Terbaru Indonesia">
            <a:hlinkClick r:id="rId3"/>
            <a:extLst>
              <a:ext uri="{FF2B5EF4-FFF2-40B4-BE49-F238E27FC236}">
                <a16:creationId xmlns:a16="http://schemas.microsoft.com/office/drawing/2014/main" id="{CDE4FD6B-6F5B-1146-8DC6-28531BAEC5B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19949" y="1045147"/>
            <a:ext cx="6104102" cy="3590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1D9BAA9-2563-4C45-8810-8974F357D230}"/>
              </a:ext>
            </a:extLst>
          </p:cNvPr>
          <p:cNvSpPr txBox="1"/>
          <p:nvPr/>
        </p:nvSpPr>
        <p:spPr>
          <a:xfrm>
            <a:off x="2558468" y="4749040"/>
            <a:ext cx="4027064" cy="307777"/>
          </a:xfrm>
          <a:prstGeom prst="rect">
            <a:avLst/>
          </a:prstGeom>
          <a:noFill/>
        </p:spPr>
        <p:txBody>
          <a:bodyPr wrap="none" rtlCol="0">
            <a:spAutoFit/>
          </a:bodyPr>
          <a:lstStyle/>
          <a:p>
            <a:r>
              <a:rPr lang="en-TW" dirty="0"/>
              <a:t>A Documentary: </a:t>
            </a:r>
            <a:r>
              <a:rPr lang="en-US" dirty="0">
                <a:hlinkClick r:id="rId3"/>
              </a:rPr>
              <a:t>https://</a:t>
            </a:r>
            <a:r>
              <a:rPr lang="en-US" dirty="0" err="1">
                <a:hlinkClick r:id="rId3"/>
              </a:rPr>
              <a:t>youtu.be</a:t>
            </a:r>
            <a:r>
              <a:rPr lang="en-US" dirty="0">
                <a:hlinkClick r:id="rId3"/>
              </a:rPr>
              <a:t>/mGGS32kfGKk</a:t>
            </a:r>
            <a:endParaRPr lang="en-TW" dirty="0"/>
          </a:p>
        </p:txBody>
      </p:sp>
    </p:spTree>
    <p:extLst>
      <p:ext uri="{BB962C8B-B14F-4D97-AF65-F5344CB8AC3E}">
        <p14:creationId xmlns:p14="http://schemas.microsoft.com/office/powerpoint/2010/main" val="3292967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Character Design</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Character Placement</a:t>
            </a:r>
          </a:p>
          <a:p>
            <a:pPr lvl="1"/>
            <a:r>
              <a:rPr lang="en-TW" dirty="0"/>
              <a:t>Identify complementary roles to accentuate the unique nature of each part</a:t>
            </a:r>
          </a:p>
          <a:p>
            <a:pPr lvl="1"/>
            <a:r>
              <a:rPr lang="en-TW" dirty="0"/>
              <a:t>Proper selection of roles may achieve best information compression. </a:t>
            </a:r>
          </a:p>
          <a:p>
            <a:pPr lvl="2"/>
            <a:r>
              <a:rPr lang="en-TW" dirty="0"/>
              <a:t>Think about eigen values and eigen matrices</a:t>
            </a:r>
          </a:p>
          <a:p>
            <a:pPr marL="596900" lvl="1" indent="0">
              <a:buNone/>
            </a:pPr>
            <a:endParaRPr lang="en-TW" dirty="0"/>
          </a:p>
          <a:p>
            <a:r>
              <a:rPr lang="en-TW" dirty="0"/>
              <a:t>Assign right names to parts (通过命名加强人物角色设定</a:t>
            </a:r>
            <a:r>
              <a:rPr lang="zh-CN" altLang="en-US" dirty="0"/>
              <a:t>）</a:t>
            </a:r>
            <a:endParaRPr lang="en-TW" dirty="0"/>
          </a:p>
          <a:p>
            <a:pPr lvl="1"/>
            <a:r>
              <a:rPr lang="en-TW" dirty="0"/>
              <a:t>Only involve relevant characters, and pick names that implicate their purposes in the plot</a:t>
            </a:r>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2782108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“right” part out of a gazillion parts?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9" name="Picture 8">
            <a:hlinkClick r:id="rId3"/>
            <a:extLst>
              <a:ext uri="{FF2B5EF4-FFF2-40B4-BE49-F238E27FC236}">
                <a16:creationId xmlns:a16="http://schemas.microsoft.com/office/drawing/2014/main" id="{F1DC1A9C-9B64-B245-BE9D-191729CA8AA7}"/>
              </a:ext>
            </a:extLst>
          </p:cNvPr>
          <p:cNvPicPr>
            <a:picLocks noChangeAspect="1"/>
          </p:cNvPicPr>
          <p:nvPr/>
        </p:nvPicPr>
        <p:blipFill>
          <a:blip r:embed="rId4"/>
          <a:stretch>
            <a:fillRect/>
          </a:stretch>
        </p:blipFill>
        <p:spPr>
          <a:xfrm>
            <a:off x="370331" y="1613729"/>
            <a:ext cx="4461231" cy="2793755"/>
          </a:xfrm>
          <a:prstGeom prst="rect">
            <a:avLst/>
          </a:prstGeom>
        </p:spPr>
      </p:pic>
      <p:pic>
        <p:nvPicPr>
          <p:cNvPr id="11" name="Picture 10">
            <a:hlinkClick r:id="rId5"/>
            <a:extLst>
              <a:ext uri="{FF2B5EF4-FFF2-40B4-BE49-F238E27FC236}">
                <a16:creationId xmlns:a16="http://schemas.microsoft.com/office/drawing/2014/main" id="{6929862F-2335-5E4F-B286-8A223F95AA19}"/>
              </a:ext>
            </a:extLst>
          </p:cNvPr>
          <p:cNvPicPr>
            <a:picLocks noChangeAspect="1"/>
          </p:cNvPicPr>
          <p:nvPr/>
        </p:nvPicPr>
        <p:blipFill>
          <a:blip r:embed="rId6"/>
          <a:stretch>
            <a:fillRect/>
          </a:stretch>
        </p:blipFill>
        <p:spPr>
          <a:xfrm>
            <a:off x="5146626" y="1956628"/>
            <a:ext cx="3627043" cy="1967671"/>
          </a:xfrm>
          <a:prstGeom prst="rect">
            <a:avLst/>
          </a:prstGeom>
        </p:spPr>
      </p:pic>
      <p:sp>
        <p:nvSpPr>
          <p:cNvPr id="4" name="TextBox 3">
            <a:extLst>
              <a:ext uri="{FF2B5EF4-FFF2-40B4-BE49-F238E27FC236}">
                <a16:creationId xmlns:a16="http://schemas.microsoft.com/office/drawing/2014/main" id="{544F21F2-A755-2D49-B5FE-AF15E995BA9C}"/>
              </a:ext>
            </a:extLst>
          </p:cNvPr>
          <p:cNvSpPr txBox="1"/>
          <p:nvPr/>
        </p:nvSpPr>
        <p:spPr>
          <a:xfrm>
            <a:off x="883329" y="1063821"/>
            <a:ext cx="7572907" cy="307777"/>
          </a:xfrm>
          <a:prstGeom prst="rect">
            <a:avLst/>
          </a:prstGeom>
          <a:noFill/>
        </p:spPr>
        <p:txBody>
          <a:bodyPr wrap="none" rtlCol="0">
            <a:spAutoFit/>
          </a:bodyPr>
          <a:lstStyle/>
          <a:p>
            <a:r>
              <a:rPr lang="en-TW" dirty="0"/>
              <a:t>Can we leverage the historical data exemplified by the </a:t>
            </a:r>
            <a:r>
              <a:rPr lang="en-TW" b="1" dirty="0">
                <a:solidFill>
                  <a:srgbClr val="FF0000"/>
                </a:solidFill>
              </a:rPr>
              <a:t>natural/biological wisdom </a:t>
            </a:r>
            <a:r>
              <a:rPr lang="en-TW" dirty="0"/>
              <a:t>on earth? </a:t>
            </a:r>
          </a:p>
        </p:txBody>
      </p:sp>
    </p:spTree>
    <p:extLst>
      <p:ext uri="{BB962C8B-B14F-4D97-AF65-F5344CB8AC3E}">
        <p14:creationId xmlns:p14="http://schemas.microsoft.com/office/powerpoint/2010/main" val="2262660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Compression Algorithms can help</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3" name="Picture 2">
            <a:hlinkClick r:id="rId3"/>
            <a:extLst>
              <a:ext uri="{FF2B5EF4-FFF2-40B4-BE49-F238E27FC236}">
                <a16:creationId xmlns:a16="http://schemas.microsoft.com/office/drawing/2014/main" id="{7FF1FB21-4552-1945-BA6D-4513BB529851}"/>
              </a:ext>
            </a:extLst>
          </p:cNvPr>
          <p:cNvPicPr>
            <a:picLocks noChangeAspect="1"/>
          </p:cNvPicPr>
          <p:nvPr/>
        </p:nvPicPr>
        <p:blipFill>
          <a:blip r:embed="rId4"/>
          <a:stretch>
            <a:fillRect/>
          </a:stretch>
        </p:blipFill>
        <p:spPr>
          <a:xfrm>
            <a:off x="1871648" y="1531806"/>
            <a:ext cx="5400704" cy="3525011"/>
          </a:xfrm>
          <a:prstGeom prst="rect">
            <a:avLst/>
          </a:prstGeom>
        </p:spPr>
      </p:pic>
    </p:spTree>
    <p:extLst>
      <p:ext uri="{BB962C8B-B14F-4D97-AF65-F5344CB8AC3E}">
        <p14:creationId xmlns:p14="http://schemas.microsoft.com/office/powerpoint/2010/main" val="111498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9" name="Title 8">
            <a:extLst>
              <a:ext uri="{FF2B5EF4-FFF2-40B4-BE49-F238E27FC236}">
                <a16:creationId xmlns:a16="http://schemas.microsoft.com/office/drawing/2014/main" id="{2E44B9DF-6ED2-EF4F-B240-BE2908315BF5}"/>
              </a:ext>
            </a:extLst>
          </p:cNvPr>
          <p:cNvSpPr>
            <a:spLocks noGrp="1"/>
          </p:cNvSpPr>
          <p:nvPr>
            <p:ph type="title"/>
          </p:nvPr>
        </p:nvSpPr>
        <p:spPr>
          <a:xfrm>
            <a:off x="311700" y="522075"/>
            <a:ext cx="8520600" cy="841800"/>
          </a:xfrm>
        </p:spPr>
        <p:txBody>
          <a:bodyPr/>
          <a:lstStyle/>
          <a:p>
            <a:r>
              <a:rPr lang="en-TW" dirty="0"/>
              <a:t>The Four Central Questions</a:t>
            </a:r>
          </a:p>
        </p:txBody>
      </p:sp>
      <p:graphicFrame>
        <p:nvGraphicFramePr>
          <p:cNvPr id="11" name="Table 12">
            <a:extLst>
              <a:ext uri="{FF2B5EF4-FFF2-40B4-BE49-F238E27FC236}">
                <a16:creationId xmlns:a16="http://schemas.microsoft.com/office/drawing/2014/main" id="{E5ACAB5E-F00C-F840-92CE-B4CC1DD82464}"/>
              </a:ext>
            </a:extLst>
          </p:cNvPr>
          <p:cNvGraphicFramePr>
            <a:graphicFrameLocks noGrp="1"/>
          </p:cNvGraphicFramePr>
          <p:nvPr>
            <p:extLst>
              <p:ext uri="{D42A27DB-BD31-4B8C-83A1-F6EECF244321}">
                <p14:modId xmlns:p14="http://schemas.microsoft.com/office/powerpoint/2010/main" val="1498527585"/>
              </p:ext>
            </p:extLst>
          </p:nvPr>
        </p:nvGraphicFramePr>
        <p:xfrm>
          <a:off x="904875" y="1695789"/>
          <a:ext cx="7334250" cy="2747624"/>
        </p:xfrm>
        <a:graphic>
          <a:graphicData uri="http://schemas.openxmlformats.org/drawingml/2006/table">
            <a:tbl>
              <a:tblPr firstRow="1" bandRow="1">
                <a:tableStyleId>{5C22544A-7EE6-4342-B048-85BDC9FD1C3A}</a:tableStyleId>
              </a:tblPr>
              <a:tblGrid>
                <a:gridCol w="3667125">
                  <a:extLst>
                    <a:ext uri="{9D8B030D-6E8A-4147-A177-3AD203B41FA5}">
                      <a16:colId xmlns:a16="http://schemas.microsoft.com/office/drawing/2014/main" val="3152370295"/>
                    </a:ext>
                  </a:extLst>
                </a:gridCol>
                <a:gridCol w="3667125">
                  <a:extLst>
                    <a:ext uri="{9D8B030D-6E8A-4147-A177-3AD203B41FA5}">
                      <a16:colId xmlns:a16="http://schemas.microsoft.com/office/drawing/2014/main" val="1950683326"/>
                    </a:ext>
                  </a:extLst>
                </a:gridCol>
              </a:tblGrid>
              <a:tr h="1373812">
                <a:tc>
                  <a:txBody>
                    <a:bodyPr/>
                    <a:lstStyle/>
                    <a:p>
                      <a:pPr algn="ctr"/>
                      <a:r>
                        <a:rPr lang="en-TW" sz="3600" dirty="0"/>
                        <a:t>Causation</a:t>
                      </a:r>
                    </a:p>
                  </a:txBody>
                  <a:tcPr/>
                </a:tc>
                <a:tc>
                  <a:txBody>
                    <a:bodyPr/>
                    <a:lstStyle/>
                    <a:p>
                      <a:pPr algn="ctr"/>
                      <a:r>
                        <a:rPr lang="en-TW" sz="3600" dirty="0"/>
                        <a:t>Ontogeny</a:t>
                      </a:r>
                    </a:p>
                  </a:txBody>
                  <a:tcPr/>
                </a:tc>
                <a:extLst>
                  <a:ext uri="{0D108BD9-81ED-4DB2-BD59-A6C34878D82A}">
                    <a16:rowId xmlns:a16="http://schemas.microsoft.com/office/drawing/2014/main" val="2053407777"/>
                  </a:ext>
                </a:extLst>
              </a:tr>
              <a:tr h="1373812">
                <a:tc>
                  <a:txBody>
                    <a:bodyPr/>
                    <a:lstStyle/>
                    <a:p>
                      <a:pPr algn="ctr"/>
                      <a:r>
                        <a:rPr lang="en-TW" sz="3600" dirty="0"/>
                        <a:t>Adaptation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W" sz="3600" dirty="0"/>
                        <a:t>Phylogeny</a:t>
                      </a:r>
                      <a:endParaRPr lang="en-TW" sz="3600" dirty="0">
                        <a:effectLst/>
                      </a:endParaRPr>
                    </a:p>
                    <a:p>
                      <a:pPr algn="ctr"/>
                      <a:endParaRPr lang="en-TW" sz="3600" dirty="0"/>
                    </a:p>
                  </a:txBody>
                  <a:tcPr/>
                </a:tc>
                <a:extLst>
                  <a:ext uri="{0D108BD9-81ED-4DB2-BD59-A6C34878D82A}">
                    <a16:rowId xmlns:a16="http://schemas.microsoft.com/office/drawing/2014/main" val="360011141"/>
                  </a:ext>
                </a:extLst>
              </a:tr>
            </a:tbl>
          </a:graphicData>
        </a:graphic>
      </p:graphicFrame>
      <p:pic>
        <p:nvPicPr>
          <p:cNvPr id="14" name="Picture 13">
            <a:extLst>
              <a:ext uri="{FF2B5EF4-FFF2-40B4-BE49-F238E27FC236}">
                <a16:creationId xmlns:a16="http://schemas.microsoft.com/office/drawing/2014/main" id="{73AD7C68-A658-4643-B685-E018C7E13B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43175" y="2251747"/>
            <a:ext cx="485776" cy="754310"/>
          </a:xfrm>
          <a:prstGeom prst="rect">
            <a:avLst/>
          </a:prstGeom>
          <a:ln w="25400">
            <a:solidFill>
              <a:schemeClr val="tx1"/>
            </a:solidFill>
          </a:ln>
          <a:effectLst>
            <a:softEdge rad="38100"/>
          </a:effectLst>
        </p:spPr>
      </p:pic>
      <p:pic>
        <p:nvPicPr>
          <p:cNvPr id="15" name="Picture 14">
            <a:hlinkClick r:id="rId4"/>
            <a:extLst>
              <a:ext uri="{FF2B5EF4-FFF2-40B4-BE49-F238E27FC236}">
                <a16:creationId xmlns:a16="http://schemas.microsoft.com/office/drawing/2014/main" id="{837F7D65-FE2A-A54B-96AD-C861FC5E9A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41818" y="2251747"/>
            <a:ext cx="1196591" cy="754310"/>
          </a:xfrm>
          <a:prstGeom prst="rect">
            <a:avLst/>
          </a:prstGeom>
        </p:spPr>
      </p:pic>
      <p:pic>
        <p:nvPicPr>
          <p:cNvPr id="5122" name="Picture 2">
            <a:hlinkClick r:id="rId6"/>
            <a:extLst>
              <a:ext uri="{FF2B5EF4-FFF2-40B4-BE49-F238E27FC236}">
                <a16:creationId xmlns:a16="http://schemas.microsoft.com/office/drawing/2014/main" id="{71C04B4F-C013-1047-AA45-704BE0EF9E4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252924" y="3689103"/>
            <a:ext cx="1066278" cy="7543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hlinkClick r:id="rId8"/>
            <a:extLst>
              <a:ext uri="{FF2B5EF4-FFF2-40B4-BE49-F238E27FC236}">
                <a16:creationId xmlns:a16="http://schemas.microsoft.com/office/drawing/2014/main" id="{3A953B44-699A-2544-8E9B-081A9DD83D3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38780" y="3689103"/>
            <a:ext cx="609432" cy="660347"/>
          </a:xfrm>
          <a:prstGeom prst="rect">
            <a:avLst/>
          </a:prstGeom>
        </p:spPr>
      </p:pic>
      <p:sp>
        <p:nvSpPr>
          <p:cNvPr id="21" name="TextBox 20">
            <a:extLst>
              <a:ext uri="{FF2B5EF4-FFF2-40B4-BE49-F238E27FC236}">
                <a16:creationId xmlns:a16="http://schemas.microsoft.com/office/drawing/2014/main" id="{BC0A974F-C32C-AB44-A26C-28D8457A5EFC}"/>
              </a:ext>
            </a:extLst>
          </p:cNvPr>
          <p:cNvSpPr txBox="1"/>
          <p:nvPr/>
        </p:nvSpPr>
        <p:spPr>
          <a:xfrm>
            <a:off x="2710753" y="339066"/>
            <a:ext cx="3722494" cy="307777"/>
          </a:xfrm>
          <a:prstGeom prst="rect">
            <a:avLst/>
          </a:prstGeom>
          <a:noFill/>
        </p:spPr>
        <p:txBody>
          <a:bodyPr wrap="none" rtlCol="0">
            <a:spAutoFit/>
          </a:bodyPr>
          <a:lstStyle/>
          <a:p>
            <a:r>
              <a:rPr lang="en-TW" b="1" dirty="0">
                <a:solidFill>
                  <a:srgbClr val="FF0000"/>
                </a:solidFill>
              </a:rPr>
              <a:t>Where to find natural/biological wisdom</a:t>
            </a:r>
            <a:r>
              <a:rPr lang="en-TW" dirty="0">
                <a:solidFill>
                  <a:srgbClr val="FF0000"/>
                </a:solidFill>
              </a:rPr>
              <a:t>? </a:t>
            </a:r>
          </a:p>
        </p:txBody>
      </p:sp>
    </p:spTree>
    <p:extLst>
      <p:ext uri="{BB962C8B-B14F-4D97-AF65-F5344CB8AC3E}">
        <p14:creationId xmlns:p14="http://schemas.microsoft.com/office/powerpoint/2010/main" val="3965831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Picture 4">
            <a:extLst>
              <a:ext uri="{FF2B5EF4-FFF2-40B4-BE49-F238E27FC236}">
                <a16:creationId xmlns:a16="http://schemas.microsoft.com/office/drawing/2014/main" id="{777E4EF2-22C5-B44E-A690-3CBBE4EC0AB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506" r="6309"/>
          <a:stretch/>
        </p:blipFill>
        <p:spPr>
          <a:xfrm rot="5400000">
            <a:off x="2000250" y="-1508956"/>
            <a:ext cx="5143500" cy="8161413"/>
          </a:xfrm>
          <a:prstGeom prst="rect">
            <a:avLst/>
          </a:prstGeom>
        </p:spPr>
      </p:pic>
    </p:spTree>
    <p:extLst>
      <p:ext uri="{BB962C8B-B14F-4D97-AF65-F5344CB8AC3E}">
        <p14:creationId xmlns:p14="http://schemas.microsoft.com/office/powerpoint/2010/main" val="469169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Ontogeny and Phylogeny</a:t>
            </a:r>
            <a:br>
              <a:rPr lang="en-TW" dirty="0"/>
            </a:br>
            <a:r>
              <a:rPr lang="en-TW" dirty="0"/>
              <a:t>as Strategies for NsM?</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612899"/>
            <a:ext cx="8520600" cy="2955975"/>
          </a:xfrm>
        </p:spPr>
        <p:txBody>
          <a:bodyPr/>
          <a:lstStyle/>
          <a:p>
            <a:r>
              <a:rPr lang="en-US" b="1" dirty="0">
                <a:hlinkClick r:id="rId3"/>
              </a:rPr>
              <a:t>Ontogeny</a:t>
            </a:r>
            <a:r>
              <a:rPr lang="en-US" dirty="0"/>
              <a:t> is the developmental history of an organism within its own lifetime, as distinct from Phylogeny, which studies the evolution of a species.</a:t>
            </a:r>
          </a:p>
          <a:p>
            <a:endParaRPr lang="en-US" dirty="0"/>
          </a:p>
          <a:p>
            <a:r>
              <a:rPr lang="en-US" b="1" dirty="0">
                <a:hlinkClick r:id="rId4"/>
              </a:rPr>
              <a:t>Phylogeny</a:t>
            </a:r>
            <a:r>
              <a:rPr lang="en-US" dirty="0"/>
              <a:t> is the study of relationships among different groups of organisms and their </a:t>
            </a:r>
            <a:r>
              <a:rPr lang="en-US" dirty="0">
                <a:hlinkClick r:id="rId5"/>
              </a:rPr>
              <a:t>evolutionary development</a:t>
            </a:r>
            <a:r>
              <a:rPr lang="en-US" dirty="0"/>
              <a:t>.</a:t>
            </a:r>
          </a:p>
          <a:p>
            <a:pPr lvl="1"/>
            <a:r>
              <a:rPr lang="en-US" dirty="0"/>
              <a:t>Phylogeny and </a:t>
            </a:r>
            <a:r>
              <a:rPr lang="en-US" b="1" dirty="0"/>
              <a:t>taxonomy</a:t>
            </a:r>
            <a:r>
              <a:rPr lang="en-US" dirty="0"/>
              <a:t> are two systems for classifying organisms in systematic biology. While the goal of phylogeny is to reconstruct the evolutionary tree of life, taxonomy uses a hierarchical format to classify, name, and identify organisms.</a:t>
            </a:r>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4083340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Proportion and Proportionality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Orders in time, in scale, and in proportions</a:t>
            </a:r>
          </a:p>
          <a:p>
            <a:pPr lvl="1"/>
            <a:r>
              <a:rPr lang="en-TW" dirty="0"/>
              <a:t>Construct stories in abstract structures, such as Partially </a:t>
            </a:r>
            <a:r>
              <a:rPr lang="en-TW" b="1" i="1" dirty="0"/>
              <a:t>Ordered</a:t>
            </a:r>
            <a:r>
              <a:rPr lang="en-TW" dirty="0"/>
              <a:t> Sets (POS)</a:t>
            </a:r>
          </a:p>
          <a:p>
            <a:pPr lvl="1"/>
            <a:r>
              <a:rPr lang="en-TW" dirty="0"/>
              <a:t>Organize story content in terms of temporal order, complexity scale, and relative proportions</a:t>
            </a:r>
          </a:p>
          <a:p>
            <a:r>
              <a:rPr lang="en-US" dirty="0"/>
              <a:t>Proportions between strategic elements in the story</a:t>
            </a:r>
            <a:endParaRPr lang="en-TW" dirty="0"/>
          </a:p>
          <a:p>
            <a:pPr lvl="1"/>
            <a:r>
              <a:rPr lang="en-TW" dirty="0"/>
              <a:t>Allocate the amount of resources to the story plot development in “balanced” proportions</a:t>
            </a:r>
          </a:p>
          <a:p>
            <a:endParaRPr lang="en-TW" dirty="0"/>
          </a:p>
          <a:p>
            <a:r>
              <a:rPr lang="en-TW" dirty="0"/>
              <a:t>Proportionality</a:t>
            </a:r>
          </a:p>
          <a:p>
            <a:pPr lvl="1"/>
            <a:r>
              <a:rPr lang="en-TW" dirty="0"/>
              <a:t>Choosing a set of measurment units. (Natural Units, Metric/English Units, Computing Units)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3296728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in time, sequences, locations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7" name="Picture 6">
            <a:hlinkClick r:id="rId3"/>
            <a:extLst>
              <a:ext uri="{FF2B5EF4-FFF2-40B4-BE49-F238E27FC236}">
                <a16:creationId xmlns:a16="http://schemas.microsoft.com/office/drawing/2014/main" id="{C757D378-0E03-0141-B60B-D04120A1A12E}"/>
              </a:ext>
            </a:extLst>
          </p:cNvPr>
          <p:cNvPicPr>
            <a:picLocks noChangeAspect="1"/>
          </p:cNvPicPr>
          <p:nvPr/>
        </p:nvPicPr>
        <p:blipFill>
          <a:blip r:embed="rId4"/>
          <a:stretch>
            <a:fillRect/>
          </a:stretch>
        </p:blipFill>
        <p:spPr>
          <a:xfrm>
            <a:off x="1623998" y="1017725"/>
            <a:ext cx="5896004" cy="3848290"/>
          </a:xfrm>
          <a:prstGeom prst="rect">
            <a:avLst/>
          </a:prstGeom>
        </p:spPr>
      </p:pic>
    </p:spTree>
    <p:extLst>
      <p:ext uri="{BB962C8B-B14F-4D97-AF65-F5344CB8AC3E}">
        <p14:creationId xmlns:p14="http://schemas.microsoft.com/office/powerpoint/2010/main" val="2094803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Proportion between key elements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7" name="Picture 6">
            <a:hlinkClick r:id="rId3"/>
            <a:extLst>
              <a:ext uri="{FF2B5EF4-FFF2-40B4-BE49-F238E27FC236}">
                <a16:creationId xmlns:a16="http://schemas.microsoft.com/office/drawing/2014/main" id="{4B01A70E-C54D-DC46-87C2-25CDB07BCCBF}"/>
              </a:ext>
            </a:extLst>
          </p:cNvPr>
          <p:cNvPicPr>
            <a:picLocks noChangeAspect="1"/>
          </p:cNvPicPr>
          <p:nvPr/>
        </p:nvPicPr>
        <p:blipFill>
          <a:blip r:embed="rId4"/>
          <a:stretch>
            <a:fillRect/>
          </a:stretch>
        </p:blipFill>
        <p:spPr>
          <a:xfrm>
            <a:off x="1763698" y="1032548"/>
            <a:ext cx="5616604" cy="3665927"/>
          </a:xfrm>
          <a:prstGeom prst="rect">
            <a:avLst/>
          </a:prstGeom>
        </p:spPr>
      </p:pic>
    </p:spTree>
    <p:extLst>
      <p:ext uri="{BB962C8B-B14F-4D97-AF65-F5344CB8AC3E}">
        <p14:creationId xmlns:p14="http://schemas.microsoft.com/office/powerpoint/2010/main" val="2175242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Measures and Proportionality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8" name="Picture 7">
            <a:hlinkClick r:id="rId3"/>
            <a:extLst>
              <a:ext uri="{FF2B5EF4-FFF2-40B4-BE49-F238E27FC236}">
                <a16:creationId xmlns:a16="http://schemas.microsoft.com/office/drawing/2014/main" id="{CCFDC677-8ADF-BB41-AF02-63B9D64E4A2C}"/>
              </a:ext>
            </a:extLst>
          </p:cNvPr>
          <p:cNvPicPr>
            <a:picLocks noChangeAspect="1"/>
          </p:cNvPicPr>
          <p:nvPr/>
        </p:nvPicPr>
        <p:blipFill>
          <a:blip r:embed="rId4"/>
          <a:stretch>
            <a:fillRect/>
          </a:stretch>
        </p:blipFill>
        <p:spPr>
          <a:xfrm>
            <a:off x="1855698" y="1241544"/>
            <a:ext cx="5432604" cy="3545831"/>
          </a:xfrm>
          <a:prstGeom prst="rect">
            <a:avLst/>
          </a:prstGeom>
        </p:spPr>
      </p:pic>
    </p:spTree>
    <p:extLst>
      <p:ext uri="{BB962C8B-B14F-4D97-AF65-F5344CB8AC3E}">
        <p14:creationId xmlns:p14="http://schemas.microsoft.com/office/powerpoint/2010/main" val="3264782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Story of Moving Arrows (Archery)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Personality (ies) (Lars Andersen)</a:t>
            </a:r>
          </a:p>
          <a:p>
            <a:pPr lvl="1"/>
            <a:r>
              <a:rPr lang="en-TW" dirty="0"/>
              <a:t>The most amazing archer alive (think Robin Hood)</a:t>
            </a:r>
          </a:p>
          <a:p>
            <a:pPr marL="596900" lvl="1" indent="0">
              <a:buNone/>
            </a:pPr>
            <a:endParaRPr lang="en-TW" dirty="0"/>
          </a:p>
          <a:p>
            <a:r>
              <a:rPr lang="en-US" dirty="0"/>
              <a:t>The Technology (Bows and Arrows)</a:t>
            </a:r>
            <a:endParaRPr lang="en-TW" dirty="0"/>
          </a:p>
          <a:p>
            <a:pPr lvl="1"/>
            <a:r>
              <a:rPr lang="en-TW" dirty="0"/>
              <a:t>The archer’s Paradox (science and wizardry)</a:t>
            </a:r>
          </a:p>
          <a:p>
            <a:pPr marL="114300" indent="0">
              <a:buNone/>
            </a:pPr>
            <a:endParaRPr lang="en-TW" dirty="0"/>
          </a:p>
          <a:p>
            <a:r>
              <a:rPr lang="en-US" dirty="0"/>
              <a:t>Institutional/Societal Contexts</a:t>
            </a:r>
            <a:endParaRPr lang="en-TW" dirty="0"/>
          </a:p>
          <a:p>
            <a:pPr lvl="1"/>
            <a:r>
              <a:rPr lang="en-TW" dirty="0"/>
              <a:t>How does the society and institutional backdrop influence the practice of arrow shooting?</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439543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Buyers be aware!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5" name="Picture 4">
            <a:hlinkClick r:id="rId3"/>
            <a:extLst>
              <a:ext uri="{FF2B5EF4-FFF2-40B4-BE49-F238E27FC236}">
                <a16:creationId xmlns:a16="http://schemas.microsoft.com/office/drawing/2014/main" id="{AB21DEBB-BCE1-E047-A1B3-1F4E4AED810C}"/>
              </a:ext>
            </a:extLst>
          </p:cNvPr>
          <p:cNvPicPr>
            <a:picLocks noChangeAspect="1"/>
          </p:cNvPicPr>
          <p:nvPr/>
        </p:nvPicPr>
        <p:blipFill>
          <a:blip r:embed="rId4"/>
          <a:stretch>
            <a:fillRect/>
          </a:stretch>
        </p:blipFill>
        <p:spPr>
          <a:xfrm>
            <a:off x="1905000" y="1178251"/>
            <a:ext cx="5334000" cy="3481473"/>
          </a:xfrm>
          <a:prstGeom prst="rect">
            <a:avLst/>
          </a:prstGeom>
        </p:spPr>
      </p:pic>
    </p:spTree>
    <p:extLst>
      <p:ext uri="{BB962C8B-B14F-4D97-AF65-F5344CB8AC3E}">
        <p14:creationId xmlns:p14="http://schemas.microsoft.com/office/powerpoint/2010/main" val="59126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Message Trumps Beauty!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pic>
        <p:nvPicPr>
          <p:cNvPr id="7" name="Picture 6">
            <a:hlinkClick r:id="rId3"/>
            <a:extLst>
              <a:ext uri="{FF2B5EF4-FFF2-40B4-BE49-F238E27FC236}">
                <a16:creationId xmlns:a16="http://schemas.microsoft.com/office/drawing/2014/main" id="{74D8A81B-76C7-054F-B081-D5FB48D75E7E}"/>
              </a:ext>
            </a:extLst>
          </p:cNvPr>
          <p:cNvPicPr>
            <a:picLocks noChangeAspect="1"/>
          </p:cNvPicPr>
          <p:nvPr/>
        </p:nvPicPr>
        <p:blipFill>
          <a:blip r:embed="rId4"/>
          <a:stretch>
            <a:fillRect/>
          </a:stretch>
        </p:blipFill>
        <p:spPr>
          <a:xfrm>
            <a:off x="1643048" y="1233395"/>
            <a:ext cx="5857904" cy="3823422"/>
          </a:xfrm>
          <a:prstGeom prst="rect">
            <a:avLst/>
          </a:prstGeom>
        </p:spPr>
      </p:pic>
    </p:spTree>
    <p:extLst>
      <p:ext uri="{BB962C8B-B14F-4D97-AF65-F5344CB8AC3E}">
        <p14:creationId xmlns:p14="http://schemas.microsoft.com/office/powerpoint/2010/main" val="3054243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/lmcT2mP2bfE?t=183</a:t>
            </a:r>
            <a:endParaRPr lang="en-TW" dirty="0"/>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/lmcT2mP2bfE?t=481</a:t>
            </a:r>
            <a:endParaRPr lang="en-TW" dirty="0"/>
          </a:p>
        </p:txBody>
      </p:sp>
    </p:spTree>
    <p:extLst>
      <p:ext uri="{BB962C8B-B14F-4D97-AF65-F5344CB8AC3E}">
        <p14:creationId xmlns:p14="http://schemas.microsoft.com/office/powerpoint/2010/main" val="2140371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/lmcT2mP2bfE?t=967</a:t>
            </a:r>
            <a:endParaRPr lang="en-TW" dirty="0"/>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/lmcT2mP2bfE?t=1021</a:t>
            </a:r>
            <a:endParaRPr lang="en-TW" dirty="0"/>
          </a:p>
        </p:txBody>
      </p:sp>
    </p:spTree>
    <p:extLst>
      <p:ext uri="{BB962C8B-B14F-4D97-AF65-F5344CB8AC3E}">
        <p14:creationId xmlns:p14="http://schemas.microsoft.com/office/powerpoint/2010/main" val="1521862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algn="ctr"/>
            <a:r>
              <a:rPr lang="en-TW" dirty="0"/>
              <a:t>Find an image that shows arrow that </a:t>
            </a:r>
          </a:p>
          <a:p>
            <a:pPr algn="ctr"/>
            <a:r>
              <a:rPr lang="en-TW" dirty="0"/>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algn="ctr"/>
            <a:r>
              <a:rPr lang="en-TW" sz="2400" dirty="0"/>
              <a:t>A mathematical foundation based on one notation: arrow!</a:t>
            </a:r>
          </a:p>
          <a:p>
            <a:pPr algn="ctr"/>
            <a:r>
              <a:rPr lang="en-TW" sz="2400" dirty="0"/>
              <a:t>Also known as the arrow chasing computation.</a:t>
            </a:r>
          </a:p>
        </p:txBody>
      </p:sp>
    </p:spTree>
    <p:extLst>
      <p:ext uri="{BB962C8B-B14F-4D97-AF65-F5344CB8AC3E}">
        <p14:creationId xmlns:p14="http://schemas.microsoft.com/office/powerpoint/2010/main" val="1833272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Perspectives of Category Theorists</a:t>
            </a:r>
            <a:br>
              <a:rPr lang="en-US" dirty="0"/>
            </a:br>
            <a:r>
              <a:rPr lang="en-US" dirty="0"/>
              <a:t>(</a:t>
            </a:r>
            <a:r>
              <a:rPr lang="en-US" dirty="0" err="1"/>
              <a:t>Yoneda</a:t>
            </a:r>
            <a:r>
              <a:rPr lang="en-US" dirty="0"/>
              <a:t> Perspective)</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125FFD65-CDF2-9D42-839B-229FACC408F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6724" y="1562451"/>
            <a:ext cx="2824758" cy="2544438"/>
          </a:xfrm>
          <a:prstGeom prst="rect">
            <a:avLst/>
          </a:prstGeom>
        </p:spPr>
      </p:pic>
      <p:pic>
        <p:nvPicPr>
          <p:cNvPr id="4" name="Picture 3">
            <a:hlinkClick r:id="rId4"/>
            <a:extLst>
              <a:ext uri="{FF2B5EF4-FFF2-40B4-BE49-F238E27FC236}">
                <a16:creationId xmlns:a16="http://schemas.microsoft.com/office/drawing/2014/main" id="{9EBF85AC-C4D6-314D-BC81-87236D5D8E1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59621" y="1569677"/>
            <a:ext cx="2824758" cy="2544438"/>
          </a:xfrm>
          <a:prstGeom prst="rect">
            <a:avLst/>
          </a:prstGeom>
        </p:spPr>
      </p:pic>
      <p:pic>
        <p:nvPicPr>
          <p:cNvPr id="6" name="Picture 5">
            <a:hlinkClick r:id="rId6"/>
            <a:extLst>
              <a:ext uri="{FF2B5EF4-FFF2-40B4-BE49-F238E27FC236}">
                <a16:creationId xmlns:a16="http://schemas.microsoft.com/office/drawing/2014/main" id="{CCEC1646-C255-FC40-9897-CC0E7475A25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212519" y="1562451"/>
            <a:ext cx="2824757" cy="2544438"/>
          </a:xfrm>
          <a:prstGeom prst="rect">
            <a:avLst/>
          </a:prstGeom>
        </p:spPr>
      </p:pic>
      <p:sp>
        <p:nvSpPr>
          <p:cNvPr id="7" name="Rectangle 6">
            <a:extLst>
              <a:ext uri="{FF2B5EF4-FFF2-40B4-BE49-F238E27FC236}">
                <a16:creationId xmlns:a16="http://schemas.microsoft.com/office/drawing/2014/main" id="{BD83F57B-7014-D043-838C-8DB0A4858985}"/>
              </a:ext>
            </a:extLst>
          </p:cNvPr>
          <p:cNvSpPr/>
          <p:nvPr/>
        </p:nvSpPr>
        <p:spPr>
          <a:xfrm>
            <a:off x="3436883" y="4296735"/>
            <a:ext cx="5218386" cy="738664"/>
          </a:xfrm>
          <a:prstGeom prst="rect">
            <a:avLst/>
          </a:prstGeom>
        </p:spPr>
        <p:txBody>
          <a:bodyPr wrap="square">
            <a:spAutoFit/>
          </a:bodyPr>
          <a:lstStyle/>
          <a:p>
            <a:r>
              <a:rPr lang="en-US" dirty="0" err="1">
                <a:latin typeface="Lora"/>
              </a:rPr>
              <a:t>Yoneda</a:t>
            </a:r>
            <a:r>
              <a:rPr lang="en-US" dirty="0">
                <a:latin typeface="Lora"/>
              </a:rPr>
              <a:t> lemma implies: </a:t>
            </a:r>
          </a:p>
          <a:p>
            <a:r>
              <a:rPr lang="en-US" b="1" dirty="0">
                <a:latin typeface="Lora"/>
              </a:rPr>
              <a:t>all</a:t>
            </a:r>
            <a:r>
              <a:rPr lang="en-US" dirty="0">
                <a:latin typeface="Lora"/>
              </a:rPr>
              <a:t> vantage points give </a:t>
            </a:r>
            <a:r>
              <a:rPr lang="en-US" b="1" dirty="0">
                <a:latin typeface="Lora"/>
              </a:rPr>
              <a:t>all</a:t>
            </a:r>
            <a:r>
              <a:rPr lang="en-US" dirty="0">
                <a:latin typeface="Lora"/>
              </a:rPr>
              <a:t>  information.</a:t>
            </a:r>
          </a:p>
          <a:p>
            <a:r>
              <a:rPr lang="en-US" dirty="0">
                <a:latin typeface="Lora"/>
              </a:rPr>
              <a:t>	- excerpt from </a:t>
            </a:r>
            <a:r>
              <a:rPr lang="en-US" dirty="0">
                <a:latin typeface="Lora"/>
                <a:hlinkClick r:id="rId8"/>
              </a:rPr>
              <a:t>Math3ma</a:t>
            </a:r>
            <a:endParaRPr lang="en-US" dirty="0">
              <a:latin typeface="Lora"/>
            </a:endParaRPr>
          </a:p>
        </p:txBody>
      </p:sp>
    </p:spTree>
    <p:extLst>
      <p:ext uri="{BB962C8B-B14F-4D97-AF65-F5344CB8AC3E}">
        <p14:creationId xmlns:p14="http://schemas.microsoft.com/office/powerpoint/2010/main" val="3801557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AB0F40E-60D7-4485-A1C7-021DE55F5838}"/>
              </a:ext>
            </a:extLst>
          </p:cNvPr>
          <p:cNvSpPr/>
          <p:nvPr/>
        </p:nvSpPr>
        <p:spPr>
          <a:xfrm>
            <a:off x="306265" y="443715"/>
            <a:ext cx="8531503" cy="646331"/>
          </a:xfrm>
          <a:prstGeom prst="rect">
            <a:avLst/>
          </a:prstGeom>
        </p:spPr>
        <p:txBody>
          <a:bodyPr wrap="none">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CN" sz="3600" b="0" i="0" u="none" strike="noStrike" kern="1200" cap="none" spc="0" normalizeH="0" baseline="0" noProof="0" dirty="0">
                <a:ln>
                  <a:noFill/>
                </a:ln>
                <a:solidFill>
                  <a:prstClr val="black"/>
                </a:solidFill>
                <a:effectLst/>
                <a:uLnTx/>
                <a:uFillTx/>
                <a:latin typeface="STXinwei" panose="02010800040101010101" pitchFamily="2" charset="-122"/>
                <a:ea typeface="STXinwei" panose="02010800040101010101" pitchFamily="2" charset="-122"/>
                <a:cs typeface="Arial"/>
                <a:sym typeface="Arial"/>
              </a:rPr>
              <a:t>A General Theory of Natural Equivalences</a:t>
            </a:r>
            <a:endParaRPr kumimoji="0" lang="en-US" sz="3600" b="0" i="0" u="none" strike="noStrike" kern="1200" cap="none" spc="0" normalizeH="0" baseline="0" noProof="0" dirty="0">
              <a:ln>
                <a:noFill/>
              </a:ln>
              <a:solidFill>
                <a:prstClr val="black"/>
              </a:solidFill>
              <a:effectLst/>
              <a:uLnTx/>
              <a:uFillTx/>
              <a:latin typeface="Calibri"/>
              <a:ea typeface="+mn-ea"/>
              <a:cs typeface="Arial"/>
              <a:sym typeface="Arial"/>
            </a:endParaRPr>
          </a:p>
        </p:txBody>
      </p:sp>
      <p:pic>
        <p:nvPicPr>
          <p:cNvPr id="12" name="Picture 2" descr="amuel Eilenberg MFO.jpeg">
            <a:hlinkClick r:id="rId2"/>
            <a:extLst>
              <a:ext uri="{FF2B5EF4-FFF2-40B4-BE49-F238E27FC236}">
                <a16:creationId xmlns:a16="http://schemas.microsoft.com/office/drawing/2014/main" id="{F0140A81-771B-A54E-AF5D-77998C1766E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39975" y="989194"/>
            <a:ext cx="897760" cy="13139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hlinkClick r:id="rId4"/>
            <a:extLst>
              <a:ext uri="{FF2B5EF4-FFF2-40B4-BE49-F238E27FC236}">
                <a16:creationId xmlns:a16="http://schemas.microsoft.com/office/drawing/2014/main" id="{F40D0BCC-0FAA-4042-8124-69C38ACA16F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6265" y="1883831"/>
            <a:ext cx="3678093" cy="2946494"/>
          </a:xfrm>
          <a:prstGeom prst="rect">
            <a:avLst/>
          </a:prstGeom>
        </p:spPr>
      </p:pic>
      <p:sp>
        <p:nvSpPr>
          <p:cNvPr id="3" name="TextBox 2">
            <a:extLst>
              <a:ext uri="{FF2B5EF4-FFF2-40B4-BE49-F238E27FC236}">
                <a16:creationId xmlns:a16="http://schemas.microsoft.com/office/drawing/2014/main" id="{6985647D-665C-C24A-B61E-EBE438250249}"/>
              </a:ext>
            </a:extLst>
          </p:cNvPr>
          <p:cNvSpPr txBox="1"/>
          <p:nvPr/>
        </p:nvSpPr>
        <p:spPr>
          <a:xfrm>
            <a:off x="2163328" y="4830325"/>
            <a:ext cx="5405647" cy="307777"/>
          </a:xfrm>
          <a:prstGeom prst="rect">
            <a:avLst/>
          </a:prstGeom>
          <a:noFill/>
        </p:spPr>
        <p:txBody>
          <a:bodyPr wrap="none" rtlCol="0">
            <a:spAutoFit/>
          </a:bodyPr>
          <a:lstStyle/>
          <a:p>
            <a:r>
              <a:rPr lang="en-TW" dirty="0"/>
              <a:t>Mac Lane and Eilenburg founded Category Theory with this paper.</a:t>
            </a:r>
          </a:p>
        </p:txBody>
      </p:sp>
      <p:pic>
        <p:nvPicPr>
          <p:cNvPr id="4" name="Picture 3">
            <a:hlinkClick r:id="rId6"/>
            <a:extLst>
              <a:ext uri="{FF2B5EF4-FFF2-40B4-BE49-F238E27FC236}">
                <a16:creationId xmlns:a16="http://schemas.microsoft.com/office/drawing/2014/main" id="{B88E279D-91FB-1748-A8CC-5527EB3313C6}"/>
              </a:ext>
            </a:extLst>
          </p:cNvPr>
          <p:cNvPicPr>
            <a:picLocks noChangeAspect="1"/>
          </p:cNvPicPr>
          <p:nvPr/>
        </p:nvPicPr>
        <p:blipFill>
          <a:blip r:embed="rId7"/>
          <a:stretch>
            <a:fillRect/>
          </a:stretch>
        </p:blipFill>
        <p:spPr>
          <a:xfrm>
            <a:off x="4918768" y="994132"/>
            <a:ext cx="2754274" cy="3876015"/>
          </a:xfrm>
          <a:prstGeom prst="rect">
            <a:avLst/>
          </a:prstGeom>
        </p:spPr>
      </p:pic>
      <p:pic>
        <p:nvPicPr>
          <p:cNvPr id="15" name="Picture 14">
            <a:extLst>
              <a:ext uri="{FF2B5EF4-FFF2-40B4-BE49-F238E27FC236}">
                <a16:creationId xmlns:a16="http://schemas.microsoft.com/office/drawing/2014/main" id="{0075137A-698D-2E4F-979B-A5392129833F}"/>
              </a:ext>
            </a:extLst>
          </p:cNvPr>
          <p:cNvPicPr>
            <a:picLocks noChangeAspect="1"/>
          </p:cNvPicPr>
          <p:nvPr/>
        </p:nvPicPr>
        <p:blipFill>
          <a:blip r:embed="rId8"/>
          <a:stretch>
            <a:fillRect/>
          </a:stretch>
        </p:blipFill>
        <p:spPr>
          <a:xfrm>
            <a:off x="2598016" y="1351742"/>
            <a:ext cx="2073039" cy="3129883"/>
          </a:xfrm>
          <a:prstGeom prst="rect">
            <a:avLst/>
          </a:prstGeom>
          <a:ln>
            <a:solidFill>
              <a:schemeClr val="tx1"/>
            </a:solidFill>
          </a:ln>
        </p:spPr>
      </p:pic>
      <p:pic>
        <p:nvPicPr>
          <p:cNvPr id="13" name="Picture 4" descr="aunders MacLane.jpg">
            <a:hlinkClick r:id="rId9"/>
            <a:extLst>
              <a:ext uri="{FF2B5EF4-FFF2-40B4-BE49-F238E27FC236}">
                <a16:creationId xmlns:a16="http://schemas.microsoft.com/office/drawing/2014/main" id="{2A915AC4-F123-1C49-A349-2B8E65AA645F}"/>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02198" y="989196"/>
            <a:ext cx="929513" cy="1313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702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470511" y="1896119"/>
            <a:ext cx="620297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CN" sz="3200" dirty="0">
                <a:solidFill>
                  <a:schemeClr val="tx1"/>
                </a:solidFill>
                <a:latin typeface="+mj-lt"/>
                <a:ea typeface="STXinwei" panose="02010800040101010101" pitchFamily="2" charset="-122"/>
              </a:rPr>
              <a:t>The most general possible way to name things consistently!</a:t>
            </a:r>
          </a:p>
        </p:txBody>
      </p:sp>
      <p:sp>
        <p:nvSpPr>
          <p:cNvPr id="2" name="矩形 1">
            <a:extLst>
              <a:ext uri="{FF2B5EF4-FFF2-40B4-BE49-F238E27FC236}">
                <a16:creationId xmlns:a16="http://schemas.microsoft.com/office/drawing/2014/main" id="{8AB0F40E-60D7-4485-A1C7-021DE55F5838}"/>
              </a:ext>
            </a:extLst>
          </p:cNvPr>
          <p:cNvSpPr/>
          <p:nvPr/>
        </p:nvSpPr>
        <p:spPr>
          <a:xfrm>
            <a:off x="1093323" y="443715"/>
            <a:ext cx="6957354" cy="1015663"/>
          </a:xfrm>
          <a:prstGeom prst="rect">
            <a:avLst/>
          </a:prstGeom>
        </p:spPr>
        <p:txBody>
          <a:bodyPr wrap="none">
            <a:spAutoFit/>
          </a:bodyPr>
          <a:lstStyle/>
          <a:p>
            <a:pPr algn="ctr" defTabSz="685800">
              <a:buClrTx/>
            </a:pPr>
            <a:r>
              <a:rPr lang="en-US" altLang="zh-CN" sz="6000" kern="1200" dirty="0">
                <a:solidFill>
                  <a:schemeClr val="tx1"/>
                </a:solidFill>
                <a:latin typeface="STXinwei" panose="02010800040101010101" pitchFamily="2" charset="-122"/>
                <a:ea typeface="STXinwei" panose="02010800040101010101" pitchFamily="2" charset="-122"/>
                <a:cs typeface="+mn-cs"/>
              </a:rPr>
              <a:t>Universal Constructs</a:t>
            </a:r>
            <a:endParaRPr lang="en-US" sz="6000" kern="1200" dirty="0">
              <a:solidFill>
                <a:schemeClr val="tx1"/>
              </a:solidFill>
              <a:latin typeface="Calibri"/>
              <a:ea typeface="+mn-ea"/>
              <a:cs typeface="+mn-cs"/>
            </a:endParaRPr>
          </a:p>
        </p:txBody>
      </p:sp>
      <p:pic>
        <p:nvPicPr>
          <p:cNvPr id="5" name="Picture 4">
            <a:hlinkClick r:id="rId2"/>
            <a:extLst>
              <a:ext uri="{FF2B5EF4-FFF2-40B4-BE49-F238E27FC236}">
                <a16:creationId xmlns:a16="http://schemas.microsoft.com/office/drawing/2014/main" id="{1131AF74-BA80-3E41-A07E-D8981F5BDFF4}"/>
              </a:ext>
            </a:extLst>
          </p:cNvPr>
          <p:cNvPicPr>
            <a:picLocks noChangeAspect="1"/>
          </p:cNvPicPr>
          <p:nvPr/>
        </p:nvPicPr>
        <p:blipFill>
          <a:blip r:embed="rId3"/>
          <a:stretch>
            <a:fillRect/>
          </a:stretch>
        </p:blipFill>
        <p:spPr>
          <a:xfrm>
            <a:off x="7528187" y="1628247"/>
            <a:ext cx="1308099" cy="1889476"/>
          </a:xfrm>
          <a:prstGeom prst="rect">
            <a:avLst/>
          </a:prstGeom>
        </p:spPr>
      </p:pic>
      <p:pic>
        <p:nvPicPr>
          <p:cNvPr id="6" name="Picture 5">
            <a:hlinkClick r:id="rId4"/>
            <a:extLst>
              <a:ext uri="{FF2B5EF4-FFF2-40B4-BE49-F238E27FC236}">
                <a16:creationId xmlns:a16="http://schemas.microsoft.com/office/drawing/2014/main" id="{6E1DA21F-0F9C-EA46-A3BA-239552F24201}"/>
              </a:ext>
            </a:extLst>
          </p:cNvPr>
          <p:cNvPicPr>
            <a:picLocks noChangeAspect="1"/>
          </p:cNvPicPr>
          <p:nvPr/>
        </p:nvPicPr>
        <p:blipFill>
          <a:blip r:embed="rId5"/>
          <a:stretch>
            <a:fillRect/>
          </a:stretch>
        </p:blipFill>
        <p:spPr>
          <a:xfrm>
            <a:off x="7528188" y="3894438"/>
            <a:ext cx="1308100" cy="1079500"/>
          </a:xfrm>
          <a:prstGeom prst="rect">
            <a:avLst/>
          </a:prstGeom>
        </p:spPr>
      </p:pic>
      <p:sp>
        <p:nvSpPr>
          <p:cNvPr id="7" name="TextBox 6">
            <a:extLst>
              <a:ext uri="{FF2B5EF4-FFF2-40B4-BE49-F238E27FC236}">
                <a16:creationId xmlns:a16="http://schemas.microsoft.com/office/drawing/2014/main" id="{431AD50D-ADE9-4C43-A495-9DCB711EF356}"/>
              </a:ext>
            </a:extLst>
          </p:cNvPr>
          <p:cNvSpPr txBox="1"/>
          <p:nvPr/>
        </p:nvSpPr>
        <p:spPr>
          <a:xfrm>
            <a:off x="1862663" y="3807425"/>
            <a:ext cx="5418667" cy="954107"/>
          </a:xfrm>
          <a:prstGeom prst="rect">
            <a:avLst/>
          </a:prstGeom>
          <a:noFill/>
        </p:spPr>
        <p:txBody>
          <a:bodyPr wrap="square" rtlCol="0">
            <a:spAutoFit/>
          </a:bodyPr>
          <a:lstStyle/>
          <a:p>
            <a:pPr algn="ctr"/>
            <a:r>
              <a:rPr lang="en-TW" dirty="0"/>
              <a:t>Based on </a:t>
            </a:r>
            <a:r>
              <a:rPr lang="en-TW" dirty="0">
                <a:hlinkClick r:id="rId6"/>
              </a:rPr>
              <a:t>Univalence Foundations </a:t>
            </a:r>
            <a:r>
              <a:rPr lang="en-TW" dirty="0"/>
              <a:t>and the </a:t>
            </a:r>
            <a:r>
              <a:rPr lang="en-TW" dirty="0">
                <a:hlinkClick r:id="rId7"/>
              </a:rPr>
              <a:t>Coq</a:t>
            </a:r>
            <a:r>
              <a:rPr lang="en-TW" dirty="0"/>
              <a:t> Proof assistant, </a:t>
            </a:r>
            <a:r>
              <a:rPr lang="en-TW" dirty="0">
                <a:hlinkClick r:id="rId8"/>
              </a:rPr>
              <a:t>Voevodsky</a:t>
            </a:r>
            <a:r>
              <a:rPr lang="en-TW" dirty="0"/>
              <a:t> created a path to organize mathematical knowledge in a computable language based on ”Higher Category Theory”, also known as Homotopy Type T</a:t>
            </a:r>
            <a:r>
              <a:rPr lang="en-US" dirty="0"/>
              <a:t>h</a:t>
            </a:r>
            <a:r>
              <a:rPr lang="en-TW" dirty="0"/>
              <a:t>eory.</a:t>
            </a:r>
          </a:p>
        </p:txBody>
      </p:sp>
      <p:pic>
        <p:nvPicPr>
          <p:cNvPr id="8" name="Picture 7">
            <a:hlinkClick r:id="rId7"/>
            <a:extLst>
              <a:ext uri="{FF2B5EF4-FFF2-40B4-BE49-F238E27FC236}">
                <a16:creationId xmlns:a16="http://schemas.microsoft.com/office/drawing/2014/main" id="{C95366CC-4B23-3D43-88B6-08D3CD51CF7A}"/>
              </a:ext>
            </a:extLst>
          </p:cNvPr>
          <p:cNvPicPr>
            <a:picLocks noChangeAspect="1"/>
          </p:cNvPicPr>
          <p:nvPr/>
        </p:nvPicPr>
        <p:blipFill>
          <a:blip r:embed="rId9"/>
          <a:stretch>
            <a:fillRect/>
          </a:stretch>
        </p:blipFill>
        <p:spPr>
          <a:xfrm>
            <a:off x="910191" y="3894437"/>
            <a:ext cx="622300" cy="952500"/>
          </a:xfrm>
          <a:prstGeom prst="rect">
            <a:avLst/>
          </a:prstGeom>
        </p:spPr>
      </p:pic>
      <p:sp>
        <p:nvSpPr>
          <p:cNvPr id="9" name="TextBox 8">
            <a:extLst>
              <a:ext uri="{FF2B5EF4-FFF2-40B4-BE49-F238E27FC236}">
                <a16:creationId xmlns:a16="http://schemas.microsoft.com/office/drawing/2014/main" id="{0D774A61-B9B1-034A-A783-5893C45FC33D}"/>
              </a:ext>
            </a:extLst>
          </p:cNvPr>
          <p:cNvSpPr txBox="1"/>
          <p:nvPr/>
        </p:nvSpPr>
        <p:spPr>
          <a:xfrm>
            <a:off x="87871" y="3284205"/>
            <a:ext cx="2265364" cy="523220"/>
          </a:xfrm>
          <a:prstGeom prst="rect">
            <a:avLst/>
          </a:prstGeom>
          <a:noFill/>
        </p:spPr>
        <p:txBody>
          <a:bodyPr wrap="none" rtlCol="0">
            <a:spAutoFit/>
          </a:bodyPr>
          <a:lstStyle/>
          <a:p>
            <a:pPr algn="ctr"/>
            <a:r>
              <a:rPr lang="en-TW" dirty="0">
                <a:hlinkClick r:id="rId7"/>
              </a:rPr>
              <a:t>Coq</a:t>
            </a:r>
            <a:r>
              <a:rPr lang="en-TW" dirty="0"/>
              <a:t>: </a:t>
            </a:r>
          </a:p>
          <a:p>
            <a:pPr algn="ctr"/>
            <a:r>
              <a:rPr lang="en-TW" dirty="0"/>
              <a:t>Interactive Proof Assistant</a:t>
            </a:r>
          </a:p>
        </p:txBody>
      </p:sp>
      <p:pic>
        <p:nvPicPr>
          <p:cNvPr id="11" name="Picture 10">
            <a:hlinkClick r:id="rId10"/>
            <a:extLst>
              <a:ext uri="{FF2B5EF4-FFF2-40B4-BE49-F238E27FC236}">
                <a16:creationId xmlns:a16="http://schemas.microsoft.com/office/drawing/2014/main" id="{96A4A0AF-CDAF-8240-AFB8-AE897B7B204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41481" y="2101849"/>
            <a:ext cx="1503683" cy="939802"/>
          </a:xfrm>
          <a:prstGeom prst="rect">
            <a:avLst/>
          </a:prstGeom>
        </p:spPr>
      </p:pic>
    </p:spTree>
    <p:extLst>
      <p:ext uri="{BB962C8B-B14F-4D97-AF65-F5344CB8AC3E}">
        <p14:creationId xmlns:p14="http://schemas.microsoft.com/office/powerpoint/2010/main" val="314827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AB0F40E-60D7-4485-A1C7-021DE55F5838}"/>
              </a:ext>
            </a:extLst>
          </p:cNvPr>
          <p:cNvSpPr/>
          <p:nvPr/>
        </p:nvSpPr>
        <p:spPr>
          <a:xfrm>
            <a:off x="211662" y="288326"/>
            <a:ext cx="8720667" cy="120032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altLang="zh-CN" sz="3600" b="0" i="0" u="none" strike="noStrike" kern="1200" cap="none" spc="0" normalizeH="0" baseline="0" noProof="0" dirty="0">
                <a:ln>
                  <a:noFill/>
                </a:ln>
                <a:solidFill>
                  <a:prstClr val="black"/>
                </a:solidFill>
                <a:effectLst/>
                <a:uLnTx/>
                <a:uFillTx/>
                <a:latin typeface="STXinwei" panose="02010800040101010101" pitchFamily="2" charset="-122"/>
                <a:ea typeface="STXinwei" panose="02010800040101010101" pitchFamily="2" charset="-122"/>
                <a:cs typeface="Arial"/>
                <a:sym typeface="Arial"/>
              </a:rPr>
              <a:t>The Story behind Univalent Foundation and its roots in Category Theory</a:t>
            </a:r>
            <a:endParaRPr kumimoji="0" lang="en-US" sz="3600" b="0" i="0" u="none" strike="noStrike" kern="1200" cap="none" spc="0" normalizeH="0" baseline="0" noProof="0" dirty="0">
              <a:ln>
                <a:noFill/>
              </a:ln>
              <a:solidFill>
                <a:prstClr val="black"/>
              </a:solidFill>
              <a:effectLst/>
              <a:uLnTx/>
              <a:uFillTx/>
              <a:latin typeface="Calibri"/>
              <a:ea typeface="+mn-ea"/>
              <a:cs typeface="Arial"/>
              <a:sym typeface="Arial"/>
            </a:endParaRPr>
          </a:p>
        </p:txBody>
      </p:sp>
      <p:pic>
        <p:nvPicPr>
          <p:cNvPr id="4" name="Picture 3">
            <a:hlinkClick r:id="rId2"/>
            <a:extLst>
              <a:ext uri="{FF2B5EF4-FFF2-40B4-BE49-F238E27FC236}">
                <a16:creationId xmlns:a16="http://schemas.microsoft.com/office/drawing/2014/main" id="{EBA3A804-084D-5D44-8561-E4C83C23F7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1157" y="1523475"/>
            <a:ext cx="5567820" cy="3331699"/>
          </a:xfrm>
          <a:prstGeom prst="rect">
            <a:avLst/>
          </a:prstGeom>
        </p:spPr>
      </p:pic>
      <p:pic>
        <p:nvPicPr>
          <p:cNvPr id="12" name="Picture 11">
            <a:hlinkClick r:id="rId4"/>
            <a:extLst>
              <a:ext uri="{FF2B5EF4-FFF2-40B4-BE49-F238E27FC236}">
                <a16:creationId xmlns:a16="http://schemas.microsoft.com/office/drawing/2014/main" id="{A842AA9E-A11F-9D4A-B2FC-3EF57E0C4A6C}"/>
              </a:ext>
            </a:extLst>
          </p:cNvPr>
          <p:cNvPicPr>
            <a:picLocks noChangeAspect="1"/>
          </p:cNvPicPr>
          <p:nvPr/>
        </p:nvPicPr>
        <p:blipFill>
          <a:blip r:embed="rId5"/>
          <a:stretch>
            <a:fillRect/>
          </a:stretch>
        </p:blipFill>
        <p:spPr>
          <a:xfrm>
            <a:off x="6377169" y="1523474"/>
            <a:ext cx="2047159" cy="2484507"/>
          </a:xfrm>
          <a:prstGeom prst="rect">
            <a:avLst/>
          </a:prstGeom>
        </p:spPr>
      </p:pic>
      <p:sp>
        <p:nvSpPr>
          <p:cNvPr id="13" name="TextBox 12">
            <a:extLst>
              <a:ext uri="{FF2B5EF4-FFF2-40B4-BE49-F238E27FC236}">
                <a16:creationId xmlns:a16="http://schemas.microsoft.com/office/drawing/2014/main" id="{A41BF035-BE63-134A-AADA-B6D1BBC345A7}"/>
              </a:ext>
            </a:extLst>
          </p:cNvPr>
          <p:cNvSpPr txBox="1"/>
          <p:nvPr/>
        </p:nvSpPr>
        <p:spPr>
          <a:xfrm>
            <a:off x="6551797" y="4199467"/>
            <a:ext cx="217559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000000"/>
                </a:solidFill>
                <a:effectLst/>
                <a:uLnTx/>
                <a:uFillTx/>
                <a:latin typeface="Arial"/>
                <a:cs typeface="Arial"/>
                <a:sym typeface="Arial"/>
              </a:rPr>
              <a:t>Voevodsky</a:t>
            </a:r>
            <a:r>
              <a:rPr kumimoji="0" lang="en-US" sz="1400" b="0" i="0" u="none" strike="noStrike" kern="0" cap="none" spc="0" normalizeH="0" baseline="0" noProof="0" dirty="0">
                <a:ln>
                  <a:noFill/>
                </a:ln>
                <a:solidFill>
                  <a:srgbClr val="000000"/>
                </a:solidFill>
                <a:effectLst/>
                <a:uLnTx/>
                <a:uFillTx/>
                <a:latin typeface="Arial"/>
                <a:cs typeface="Arial"/>
                <a:sym typeface="Arial"/>
              </a:rPr>
              <a:t> in 2011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Image Source: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Wikipedia</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9690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95292" y="2240167"/>
            <a:ext cx="6953415" cy="1561577"/>
          </a:xfrm>
          <a:prstGeom prst="rect">
            <a:avLst/>
          </a:prstGeom>
        </p:spPr>
        <p:txBody>
          <a:bodyPr vert="horz" lIns="68580" tIns="34290" rIns="68580" bIns="34290" rtlCol="0" anchor="ctr">
            <a:normAutofit fontScale="825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CN" sz="4950" dirty="0">
                <a:solidFill>
                  <a:prstClr val="white"/>
                </a:solidFill>
                <a:latin typeface="+mj-lt"/>
                <a:ea typeface="STXinwei" panose="02010800040101010101" pitchFamily="2" charset="-122"/>
              </a:rPr>
              <a:t>“Best Approximation” possible,</a:t>
            </a:r>
          </a:p>
          <a:p>
            <a:pPr defTabSz="342900">
              <a:buClrTx/>
            </a:pPr>
            <a:r>
              <a:rPr lang="en-US" altLang="zh-CN" sz="4950" dirty="0">
                <a:solidFill>
                  <a:prstClr val="white"/>
                </a:solidFill>
                <a:latin typeface="+mj-lt"/>
                <a:ea typeface="STXinwei" panose="02010800040101010101" pitchFamily="2" charset="-122"/>
              </a:rPr>
              <a:t>up to Isomorphism</a:t>
            </a:r>
          </a:p>
        </p:txBody>
      </p:sp>
      <p:sp>
        <p:nvSpPr>
          <p:cNvPr id="2" name="矩形 1">
            <a:extLst>
              <a:ext uri="{FF2B5EF4-FFF2-40B4-BE49-F238E27FC236}">
                <a16:creationId xmlns:a16="http://schemas.microsoft.com/office/drawing/2014/main" id="{8AB0F40E-60D7-4485-A1C7-021DE55F5838}"/>
              </a:ext>
            </a:extLst>
          </p:cNvPr>
          <p:cNvSpPr/>
          <p:nvPr/>
        </p:nvSpPr>
        <p:spPr>
          <a:xfrm>
            <a:off x="513838" y="885209"/>
            <a:ext cx="8116324" cy="1015663"/>
          </a:xfrm>
          <a:prstGeom prst="rect">
            <a:avLst/>
          </a:prstGeom>
        </p:spPr>
        <p:txBody>
          <a:bodyPr wrap="none">
            <a:spAutoFit/>
          </a:bodyPr>
          <a:lstStyle/>
          <a:p>
            <a:pPr defTabSz="685800">
              <a:buClrTx/>
            </a:pPr>
            <a:r>
              <a:rPr lang="en-US" altLang="zh-CN" sz="6000" kern="1200" dirty="0">
                <a:solidFill>
                  <a:prstClr val="white"/>
                </a:solidFill>
                <a:latin typeface="STXinwei" panose="02010800040101010101" pitchFamily="2" charset="-122"/>
                <a:ea typeface="STXinwei" panose="02010800040101010101" pitchFamily="2" charset="-122"/>
                <a:cs typeface="+mn-cs"/>
              </a:rPr>
              <a:t>The Idea of Universality</a:t>
            </a:r>
            <a:endParaRPr lang="en-US" sz="6000" kern="1200" dirty="0">
              <a:solidFill>
                <a:prstClr val="black"/>
              </a:solidFill>
              <a:latin typeface="Calibri"/>
              <a:ea typeface="+mn-ea"/>
              <a:cs typeface="+mn-cs"/>
            </a:endParaRPr>
          </a:p>
        </p:txBody>
      </p:sp>
      <p:sp>
        <p:nvSpPr>
          <p:cNvPr id="3" name="TextBox 2">
            <a:extLst>
              <a:ext uri="{FF2B5EF4-FFF2-40B4-BE49-F238E27FC236}">
                <a16:creationId xmlns:a16="http://schemas.microsoft.com/office/drawing/2014/main" id="{02EDE89F-2DC8-B541-862D-5739F7DFE844}"/>
              </a:ext>
            </a:extLst>
          </p:cNvPr>
          <p:cNvSpPr txBox="1"/>
          <p:nvPr/>
        </p:nvSpPr>
        <p:spPr>
          <a:xfrm>
            <a:off x="2514384" y="3801744"/>
            <a:ext cx="4115229" cy="307777"/>
          </a:xfrm>
          <a:prstGeom prst="rect">
            <a:avLst/>
          </a:prstGeom>
          <a:noFill/>
        </p:spPr>
        <p:txBody>
          <a:bodyPr wrap="none" rtlCol="0">
            <a:spAutoFit/>
          </a:bodyPr>
          <a:lstStyle/>
          <a:p>
            <a:r>
              <a:rPr lang="en-TW" dirty="0">
                <a:solidFill>
                  <a:schemeClr val="bg1"/>
                </a:solidFill>
              </a:rPr>
              <a:t>Sometimes called equivalence up to isomorphism</a:t>
            </a:r>
          </a:p>
        </p:txBody>
      </p:sp>
    </p:spTree>
    <p:extLst>
      <p:ext uri="{BB962C8B-B14F-4D97-AF65-F5344CB8AC3E}">
        <p14:creationId xmlns:p14="http://schemas.microsoft.com/office/powerpoint/2010/main" val="3869868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Arrow of Time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pic>
        <p:nvPicPr>
          <p:cNvPr id="10" name="Picture 9">
            <a:hlinkClick r:id="rId3"/>
            <a:extLst>
              <a:ext uri="{FF2B5EF4-FFF2-40B4-BE49-F238E27FC236}">
                <a16:creationId xmlns:a16="http://schemas.microsoft.com/office/drawing/2014/main" id="{A8CAA78A-55EA-1B48-B229-BEF98746F05D}"/>
              </a:ext>
            </a:extLst>
          </p:cNvPr>
          <p:cNvPicPr>
            <a:picLocks noChangeAspect="1"/>
          </p:cNvPicPr>
          <p:nvPr/>
        </p:nvPicPr>
        <p:blipFill>
          <a:blip r:embed="rId4"/>
          <a:stretch>
            <a:fillRect/>
          </a:stretch>
        </p:blipFill>
        <p:spPr>
          <a:xfrm>
            <a:off x="1694513" y="1017725"/>
            <a:ext cx="5754973" cy="3729726"/>
          </a:xfrm>
          <a:prstGeom prst="rect">
            <a:avLst/>
          </a:prstGeom>
        </p:spPr>
      </p:pic>
    </p:spTree>
    <p:extLst>
      <p:ext uri="{BB962C8B-B14F-4D97-AF65-F5344CB8AC3E}">
        <p14:creationId xmlns:p14="http://schemas.microsoft.com/office/powerpoint/2010/main" val="2447233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Arrows as Universal Building Blocks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r>
              <a:rPr lang="en-TW" dirty="0"/>
              <a:t>If</a:t>
            </a:r>
            <a:r>
              <a:rPr lang="zh-CN" altLang="en-US" dirty="0"/>
              <a:t> </a:t>
            </a:r>
            <a:r>
              <a:rPr lang="en-US" altLang="zh-CN" dirty="0"/>
              <a:t>it looks like a pig, walks like a pig, and taste like a pig, it is a pig.</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1419939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005838" y="119031"/>
            <a:ext cx="396441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342892">
              <a:buClrTx/>
            </a:pPr>
            <a:r>
              <a:rPr lang="en-US" altLang="zh-TW" sz="3300" kern="1200" dirty="0">
                <a:solidFill>
                  <a:prstClr val="white"/>
                </a:solidFill>
                <a:cs typeface="+mn-cs"/>
              </a:rPr>
              <a:t>Three Kinds of Arrows</a:t>
            </a:r>
            <a:endParaRPr lang="zh-CN" altLang="en-US" sz="3300" kern="1200" dirty="0">
              <a:solidFill>
                <a:prstClr val="white"/>
              </a:solidFill>
              <a:ea typeface="Weibei SC" charset="-122"/>
              <a:cs typeface="+mn-cs"/>
            </a:endParaRPr>
          </a:p>
        </p:txBody>
      </p:sp>
      <mc:AlternateContent xmlns:mc="http://schemas.openxmlformats.org/markup-compatibility/2006" xmlns:a14="http://schemas.microsoft.com/office/drawing/2010/main">
        <mc:Choice Requires="a14">
          <p:sp>
            <p:nvSpPr>
              <p:cNvPr id="3" name="TextBox 2"/>
              <p:cNvSpPr txBox="1"/>
              <p:nvPr/>
            </p:nvSpPr>
            <p:spPr>
              <a:xfrm>
                <a:off x="5944930" y="1393283"/>
                <a:ext cx="1378711" cy="380489"/>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𝐴</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𝑓</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𝐵</m:t>
                      </m:r>
                    </m:oMath>
                  </m:oMathPara>
                </a14:m>
                <a:endParaRPr lang="en-US" sz="1800" kern="1200" dirty="0">
                  <a:solidFill>
                    <a:prstClr val="white"/>
                  </a:solidFill>
                  <a:latin typeface="Calibri"/>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944930" y="1393283"/>
                <a:ext cx="1378711" cy="380489"/>
              </a:xfrm>
              <a:prstGeom prst="rect">
                <a:avLst/>
              </a:prstGeom>
              <a:blipFill>
                <a:blip r:embed="rId3"/>
                <a:stretch>
                  <a:fillRect l="-2727" t="-6250" r="-2727" b="-21875"/>
                </a:stretch>
              </a:blipFill>
              <a:ln>
                <a:solidFill>
                  <a:srgbClr val="DBB76C"/>
                </a:solidFill>
              </a:ln>
            </p:spPr>
            <p:txBody>
              <a:bodyPr/>
              <a:lstStyle/>
              <a:p>
                <a:r>
                  <a:rPr lang="en-TW">
                    <a:noFill/>
                  </a:rPr>
                  <a:t> </a:t>
                </a:r>
              </a:p>
            </p:txBody>
          </p:sp>
        </mc:Fallback>
      </mc:AlternateContent>
      <p:sp>
        <p:nvSpPr>
          <p:cNvPr id="10" name="矩形 35"/>
          <p:cNvSpPr>
            <a:spLocks noChangeArrowheads="1"/>
          </p:cNvSpPr>
          <p:nvPr/>
        </p:nvSpPr>
        <p:spPr bwMode="auto">
          <a:xfrm>
            <a:off x="757239" y="650533"/>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zh-TW" altLang="en-US" sz="1800" kern="1200" dirty="0">
                <a:solidFill>
                  <a:srgbClr val="FFFFFF"/>
                </a:solidFill>
                <a:latin typeface="STXinwei" panose="02010800040101010101" pitchFamily="2" charset="-122"/>
                <a:ea typeface="STXinwei" panose="02010800040101010101" pitchFamily="2" charset="-122"/>
                <a:cs typeface="+mn-cs"/>
              </a:rPr>
              <a:t>安全</a:t>
            </a:r>
            <a:r>
              <a:rPr lang="zh-CN" altLang="en-US" sz="1800" kern="1200" dirty="0">
                <a:solidFill>
                  <a:srgbClr val="FFFFFF"/>
                </a:solidFill>
                <a:latin typeface="STXinwei" panose="02010800040101010101" pitchFamily="2" charset="-122"/>
                <a:ea typeface="STXinwei" panose="02010800040101010101" pitchFamily="2" charset="-122"/>
                <a:cs typeface="+mn-cs"/>
              </a:rPr>
              <a:t>素养来自可</a:t>
            </a:r>
            <a:r>
              <a:rPr lang="zh-TW" altLang="en-US" sz="1800" kern="1200" dirty="0">
                <a:solidFill>
                  <a:srgbClr val="FFFFFF"/>
                </a:solidFill>
                <a:latin typeface="STXinwei" panose="02010800040101010101" pitchFamily="2" charset="-122"/>
                <a:ea typeface="STXinwei" panose="02010800040101010101" pitchFamily="2" charset="-122"/>
                <a:cs typeface="+mn-cs"/>
              </a:rPr>
              <a:t>分析</a:t>
            </a:r>
            <a:r>
              <a:rPr lang="zh-CN" altLang="en-US" sz="1800" kern="1200" dirty="0">
                <a:solidFill>
                  <a:srgbClr val="FFFFFF"/>
                </a:solidFill>
                <a:latin typeface="STXinwei" panose="02010800040101010101" pitchFamily="2" charset="-122"/>
                <a:ea typeface="STXinwei" panose="02010800040101010101" pitchFamily="2" charset="-122"/>
                <a:cs typeface="+mn-cs"/>
              </a:rPr>
              <a:t>、</a:t>
            </a:r>
            <a:r>
              <a:rPr lang="zh-TW" altLang="en-US" sz="1800" kern="1200" dirty="0">
                <a:solidFill>
                  <a:srgbClr val="FFFFFF"/>
                </a:solidFill>
                <a:latin typeface="STXinwei" panose="02010800040101010101" pitchFamily="2" charset="-122"/>
                <a:ea typeface="STXinwei" panose="02010800040101010101" pitchFamily="2" charset="-122"/>
                <a:cs typeface="+mn-cs"/>
              </a:rPr>
              <a:t>可聚合</a:t>
            </a:r>
            <a:r>
              <a:rPr lang="zh-CN" altLang="en-US" sz="1800" kern="1200" dirty="0">
                <a:solidFill>
                  <a:srgbClr val="FFFFFF"/>
                </a:solidFill>
                <a:latin typeface="STXinwei" panose="02010800040101010101" pitchFamily="2" charset="-122"/>
                <a:ea typeface="STXinwei" panose="02010800040101010101" pitchFamily="2" charset="-122"/>
                <a:cs typeface="+mn-cs"/>
              </a:rPr>
              <a:t>的思维基础，三层次的认知和范畴论中的类比与函数具有对应关系</a:t>
            </a:r>
            <a:endParaRPr lang="en-US" altLang="x-none" sz="1800" kern="1200" dirty="0">
              <a:solidFill>
                <a:srgbClr val="DBB76C"/>
              </a:solidFill>
              <a:latin typeface="STXinwei" panose="02010800040101010101" pitchFamily="2" charset="-122"/>
              <a:ea typeface="STXinwei" panose="02010800040101010101" pitchFamily="2" charset="-122"/>
              <a:cs typeface="+mn-cs"/>
            </a:endParaRPr>
          </a:p>
        </p:txBody>
      </p:sp>
      <p:sp>
        <p:nvSpPr>
          <p:cNvPr id="11" name="矩形 35"/>
          <p:cNvSpPr>
            <a:spLocks noChangeArrowheads="1"/>
          </p:cNvSpPr>
          <p:nvPr/>
        </p:nvSpPr>
        <p:spPr bwMode="auto">
          <a:xfrm>
            <a:off x="757238" y="1306529"/>
            <a:ext cx="1672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1.</a:t>
            </a:r>
            <a:r>
              <a:rPr lang="zh-TW" altLang="en-US" sz="1400" kern="1200">
                <a:solidFill>
                  <a:srgbClr val="FFFFFF"/>
                </a:solidFill>
                <a:latin typeface="STXinwei Regular"/>
                <a:ea typeface="方正兰亭超细黑简体" charset="0"/>
                <a:cs typeface="+mn-cs"/>
              </a:rPr>
              <a:t>函数</a:t>
            </a:r>
            <a:r>
              <a:rPr lang="zh-CN" altLang="en-US"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(Function)</a:t>
            </a:r>
          </a:p>
        </p:txBody>
      </p:sp>
      <mc:AlternateContent xmlns:mc="http://schemas.openxmlformats.org/markup-compatibility/2006" xmlns:a14="http://schemas.microsoft.com/office/drawing/2010/main">
        <mc:Choice Requires="a14">
          <p:sp>
            <p:nvSpPr>
              <p:cNvPr id="14" name="矩形 35"/>
              <p:cNvSpPr>
                <a:spLocks noChangeArrowheads="1"/>
              </p:cNvSpPr>
              <p:nvPr/>
            </p:nvSpPr>
            <p:spPr bwMode="auto">
              <a:xfrm>
                <a:off x="962158" y="1627238"/>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a:solidFill>
                      <a:srgbClr val="FFC000"/>
                    </a:solidFill>
                    <a:latin typeface="STXinwei Regular"/>
                    <a:ea typeface="方正兰亭超细黑简体" charset="0"/>
                    <a:cs typeface="+mn-cs"/>
                  </a:rPr>
                  <a:t>function</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𝑓</m:t>
                    </m:r>
                  </m:oMath>
                </a14:m>
                <a:r>
                  <a:rPr lang="en-US" altLang="x-none" sz="1050" kern="1200">
                    <a:solidFill>
                      <a:srgbClr val="DBB76C"/>
                    </a:solidFill>
                    <a:latin typeface="STXinwei Regular"/>
                    <a:ea typeface="方正兰亭超细黑简体" charset="0"/>
                    <a:cs typeface="+mn-cs"/>
                  </a:rPr>
                  <a:t> from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𝐴</m:t>
                    </m:r>
                  </m:oMath>
                </a14:m>
                <a:r>
                  <a:rPr lang="en-US" altLang="x-none" sz="1050" kern="1200">
                    <a:solidFill>
                      <a:srgbClr val="DBB76C"/>
                    </a:solidFill>
                    <a:latin typeface="STXinwei Regular"/>
                    <a:ea typeface="方正兰亭超细黑简体" charset="0"/>
                    <a:cs typeface="+mn-cs"/>
                  </a:rPr>
                  <a:t> to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𝐵</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4" name="矩形 35"/>
              <p:cNvSpPr>
                <a:spLocks noRot="1" noChangeAspect="1" noMove="1" noResize="1" noEditPoints="1" noAdjustHandles="1" noChangeArrowheads="1" noChangeShapeType="1" noTextEdit="1"/>
              </p:cNvSpPr>
              <p:nvPr/>
            </p:nvSpPr>
            <p:spPr bwMode="auto">
              <a:xfrm>
                <a:off x="962158" y="1627238"/>
                <a:ext cx="2353861" cy="253916"/>
              </a:xfrm>
              <a:prstGeom prst="rect">
                <a:avLst/>
              </a:prstGeom>
              <a:blipFill>
                <a:blip r:embed="rId4"/>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084127"/>
            <a:ext cx="19586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2.</a:t>
            </a:r>
            <a:r>
              <a:rPr lang="zh-TW" altLang="en-US" sz="1400" kern="1200">
                <a:solidFill>
                  <a:srgbClr val="FFFFFF"/>
                </a:solidFill>
                <a:latin typeface="STXinwei Regular"/>
                <a:ea typeface="方正兰亭超细黑简体" charset="0"/>
                <a:cs typeface="+mn-cs"/>
              </a:rPr>
              <a:t>函子</a:t>
            </a:r>
            <a:r>
              <a:rPr lang="en-US" altLang="zh-TW" sz="1400" kern="1200">
                <a:solidFill>
                  <a:srgbClr val="FFFFFF"/>
                </a:solidFill>
                <a:latin typeface="STXinwei Regular"/>
                <a:ea typeface="方正兰亭超细黑简体" charset="0"/>
                <a:cs typeface="+mn-cs"/>
              </a:rPr>
              <a:t> (</a:t>
            </a:r>
            <a:r>
              <a:rPr lang="en-US" altLang="x-none" sz="1400" kern="1200" err="1">
                <a:solidFill>
                  <a:srgbClr val="FFFFFF"/>
                </a:solidFill>
                <a:latin typeface="STXinwei Regular"/>
                <a:ea typeface="方正兰亭超细黑简体" charset="0"/>
                <a:cs typeface="+mn-cs"/>
              </a:rPr>
              <a:t>Functor</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mc:AlternateContent xmlns:mc="http://schemas.openxmlformats.org/markup-compatibility/2006" xmlns:a14="http://schemas.microsoft.com/office/drawing/2010/main">
        <mc:Choice Requires="a14">
          <p:sp>
            <p:nvSpPr>
              <p:cNvPr id="17" name="矩形 35"/>
              <p:cNvSpPr>
                <a:spLocks noChangeArrowheads="1"/>
              </p:cNvSpPr>
              <p:nvPr/>
            </p:nvSpPr>
            <p:spPr bwMode="auto">
              <a:xfrm>
                <a:off x="962158" y="2404838"/>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err="1">
                    <a:solidFill>
                      <a:srgbClr val="DBB76C"/>
                    </a:solidFill>
                    <a:latin typeface="STXinwei Regular"/>
                    <a:ea typeface="方正兰亭超细黑简体" charset="0"/>
                    <a:cs typeface="+mn-cs"/>
                  </a:rPr>
                  <a:t>functor</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𝐹</m:t>
                    </m:r>
                  </m:oMath>
                </a14:m>
                <a:r>
                  <a:rPr lang="en-US" altLang="x-none" sz="1050" kern="1200">
                    <a:solidFill>
                      <a:srgbClr val="DBB76C"/>
                    </a:solidFill>
                    <a:latin typeface="STXinwei Regular"/>
                    <a:ea typeface="方正兰亭超细黑简体" charset="0"/>
                    <a:cs typeface="+mn-cs"/>
                  </a:rPr>
                  <a:t> from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𝑆</m:t>
                    </m:r>
                  </m:oMath>
                </a14:m>
                <a:r>
                  <a:rPr lang="en-US" altLang="x-none" sz="1050" kern="1200">
                    <a:solidFill>
                      <a:srgbClr val="DBB76C"/>
                    </a:solidFill>
                    <a:latin typeface="STXinwei Regular"/>
                    <a:ea typeface="方正兰亭超细黑简体" charset="0"/>
                    <a:cs typeface="+mn-cs"/>
                  </a:rPr>
                  <a:t> to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𝑇</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7" name="矩形 35"/>
              <p:cNvSpPr>
                <a:spLocks noRot="1" noChangeAspect="1" noMove="1" noResize="1" noEditPoints="1" noAdjustHandles="1" noChangeArrowheads="1" noChangeShapeType="1" noTextEdit="1"/>
              </p:cNvSpPr>
              <p:nvPr/>
            </p:nvSpPr>
            <p:spPr bwMode="auto">
              <a:xfrm>
                <a:off x="962158" y="2404838"/>
                <a:ext cx="3163277" cy="253916"/>
              </a:xfrm>
              <a:prstGeom prst="rect">
                <a:avLst/>
              </a:prstGeom>
              <a:blipFill>
                <a:blip r:embed="rId5"/>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44204" y="2730891"/>
                <a:ext cx="1398716" cy="372153"/>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𝑆</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𝑇</m:t>
                      </m:r>
                    </m:oMath>
                  </m:oMathPara>
                </a14:m>
                <a:endParaRPr lang="en-US" sz="1800" kern="1200" dirty="0">
                  <a:solidFill>
                    <a:prstClr val="white"/>
                  </a:solidFill>
                  <a:latin typeface="Calibri"/>
                  <a:ea typeface="+mn-ea"/>
                  <a:cs typeface="+mn-cs"/>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44204" y="2730891"/>
                <a:ext cx="1398716" cy="372153"/>
              </a:xfrm>
              <a:prstGeom prst="rect">
                <a:avLst/>
              </a:prstGeom>
              <a:blipFill>
                <a:blip r:embed="rId6"/>
                <a:stretch>
                  <a:fillRect l="-2679" t="-9677" r="-2679" b="-25806"/>
                </a:stretch>
              </a:blipFill>
              <a:ln>
                <a:solidFill>
                  <a:srgbClr val="DBB76C"/>
                </a:solidFill>
              </a:ln>
            </p:spPr>
            <p:txBody>
              <a:bodyPr/>
              <a:lstStyle/>
              <a:p>
                <a:r>
                  <a:rPr lang="en-TW">
                    <a:noFill/>
                  </a:rPr>
                  <a:t> </a:t>
                </a:r>
              </a:p>
            </p:txBody>
          </p:sp>
        </mc:Fallback>
      </mc:AlternateContent>
      <p:sp>
        <p:nvSpPr>
          <p:cNvPr id="20" name="矩形 35"/>
          <p:cNvSpPr>
            <a:spLocks noChangeArrowheads="1"/>
          </p:cNvSpPr>
          <p:nvPr/>
        </p:nvSpPr>
        <p:spPr bwMode="auto">
          <a:xfrm>
            <a:off x="757238" y="3332842"/>
            <a:ext cx="30496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3.</a:t>
            </a:r>
            <a:r>
              <a:rPr lang="zh-TW" altLang="en-US" sz="1400" kern="1200">
                <a:solidFill>
                  <a:srgbClr val="FFFFFF"/>
                </a:solidFill>
                <a:latin typeface="STXinwei Regular"/>
                <a:ea typeface="方正兰亭超细黑简体" charset="0"/>
                <a:cs typeface="+mn-cs"/>
              </a:rPr>
              <a:t>自然转换</a:t>
            </a:r>
            <a:r>
              <a:rPr lang="en-US" altLang="zh-TW"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Natural Transformation</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p:sp>
        <p:nvSpPr>
          <p:cNvPr id="21" name="矩形 35"/>
          <p:cNvSpPr>
            <a:spLocks noChangeArrowheads="1"/>
          </p:cNvSpPr>
          <p:nvPr/>
        </p:nvSpPr>
        <p:spPr bwMode="auto">
          <a:xfrm>
            <a:off x="962158"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Natural transformation compares a parallel pair</a:t>
            </a:r>
          </a:p>
        </p:txBody>
      </p:sp>
      <mc:AlternateContent xmlns:mc="http://schemas.openxmlformats.org/markup-compatibility/2006" xmlns:a14="http://schemas.microsoft.com/office/drawing/2010/main">
        <mc:Choice Requires="a14">
          <p:sp>
            <p:nvSpPr>
              <p:cNvPr id="5" name="TextBox 4"/>
              <p:cNvSpPr txBox="1"/>
              <p:nvPr/>
            </p:nvSpPr>
            <p:spPr>
              <a:xfrm>
                <a:off x="4073983" y="3705463"/>
                <a:ext cx="68127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𝑆</m:t>
                      </m:r>
                    </m:oMath>
                  </m:oMathPara>
                </a14:m>
                <a:endParaRPr lang="en-US" sz="5000" kern="1200" dirty="0">
                  <a:solidFill>
                    <a:prstClr val="white"/>
                  </a:solidFill>
                  <a:latin typeface="Calibri"/>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073983" y="3705463"/>
                <a:ext cx="681277" cy="861774"/>
              </a:xfrm>
              <a:prstGeom prst="rect">
                <a:avLst/>
              </a:prstGeom>
              <a:blipFill>
                <a:blip r:embed="rId7"/>
                <a:stretch>
                  <a:fillRect l="-7273" r="-545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189145" y="3676929"/>
                <a:ext cx="1378775" cy="349455"/>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i="1" kern="1200">
                              <a:solidFill>
                                <a:prstClr val="white"/>
                              </a:solidFill>
                              <a:latin typeface="Cambria Math" charset="0"/>
                              <a:ea typeface="Cambria Math" charset="0"/>
                              <a:cs typeface="Cambria Math" charset="0"/>
                            </a:rPr>
                            <m:t>𝜂</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𝐺</m:t>
                      </m:r>
                    </m:oMath>
                  </m:oMathPara>
                </a14:m>
                <a:endParaRPr lang="en-US" sz="1800" kern="1200" dirty="0">
                  <a:solidFill>
                    <a:prstClr val="white"/>
                  </a:solidFill>
                  <a:latin typeface="Calibri"/>
                  <a:ea typeface="+mn-ea"/>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189145" y="3676929"/>
                <a:ext cx="1378775" cy="349455"/>
              </a:xfrm>
              <a:prstGeom prst="rect">
                <a:avLst/>
              </a:prstGeom>
              <a:blipFill>
                <a:blip r:embed="rId8"/>
                <a:stretch>
                  <a:fillRect l="-2703" t="-13333" r="-1802" b="-26667"/>
                </a:stretch>
              </a:blipFill>
              <a:ln>
                <a:solidFill>
                  <a:srgbClr val="DBB76C"/>
                </a:solid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348772" y="2214613"/>
                <a:ext cx="1076064" cy="295915"/>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𝐴</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𝑓</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𝐵</m:t>
                      </m:r>
                    </m:oMath>
                  </m:oMathPara>
                </a14:m>
                <a:endParaRPr lang="en-US" kern="1200" dirty="0">
                  <a:solidFill>
                    <a:prstClr val="white"/>
                  </a:solidFill>
                  <a:latin typeface="Calibri"/>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348772" y="2214613"/>
                <a:ext cx="1076064" cy="295915"/>
              </a:xfrm>
              <a:prstGeom prst="rect">
                <a:avLst/>
              </a:prstGeom>
              <a:blipFill>
                <a:blip r:embed="rId9"/>
                <a:stretch>
                  <a:fillRect l="-3488" t="-12500" r="-2326"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36356" y="2231144"/>
                <a:ext cx="1089401" cy="271806"/>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𝐶</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𝑔</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𝐷</m:t>
                      </m:r>
                    </m:oMath>
                  </m:oMathPara>
                </a14:m>
                <a:endParaRPr lang="en-US" kern="1200" dirty="0">
                  <a:solidFill>
                    <a:prstClr val="white"/>
                  </a:solidFill>
                  <a:latin typeface="Calibri"/>
                  <a:ea typeface="+mn-ea"/>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36356" y="2231144"/>
                <a:ext cx="1089401" cy="271806"/>
              </a:xfrm>
              <a:prstGeom prst="rect">
                <a:avLst/>
              </a:prstGeom>
              <a:blipFill>
                <a:blip r:embed="rId10"/>
                <a:stretch>
                  <a:fillRect l="-3448" t="-13043" r="-2299" b="-30435"/>
                </a:stretch>
              </a:blipFill>
            </p:spPr>
            <p:txBody>
              <a:bodyPr/>
              <a:lstStyle/>
              <a:p>
                <a:r>
                  <a:rPr lang="en-TW">
                    <a:noFill/>
                  </a:rPr>
                  <a:t> </a:t>
                </a:r>
              </a:p>
            </p:txBody>
          </p:sp>
        </mc:Fallback>
      </mc:AlternateContent>
      <p:sp>
        <p:nvSpPr>
          <p:cNvPr id="2" name="Oval 1"/>
          <p:cNvSpPr/>
          <p:nvPr/>
        </p:nvSpPr>
        <p:spPr bwMode="auto">
          <a:xfrm>
            <a:off x="6641197" y="2194245"/>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26" name="TextBox 25"/>
              <p:cNvSpPr txBox="1"/>
              <p:nvPr/>
            </p:nvSpPr>
            <p:spPr>
              <a:xfrm>
                <a:off x="5295019" y="2060839"/>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𝑆</m:t>
                      </m:r>
                    </m:oMath>
                  </m:oMathPara>
                </a14:m>
                <a:endParaRPr lang="en-US" sz="1200" kern="1200" dirty="0">
                  <a:solidFill>
                    <a:prstClr val="white"/>
                  </a:solidFill>
                  <a:latin typeface="Calibri"/>
                  <a:ea typeface="+mn-ea"/>
                  <a:cs typeface="+mn-cs"/>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295019" y="2060839"/>
                <a:ext cx="365240" cy="276999"/>
              </a:xfrm>
              <a:prstGeom prst="rect">
                <a:avLst/>
              </a:prstGeom>
              <a:blipFill>
                <a:blip r:embed="rId11"/>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523423" y="2055253"/>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𝑇</m:t>
                      </m:r>
                    </m:oMath>
                  </m:oMathPara>
                </a14:m>
                <a:endParaRPr lang="en-US" sz="1200" kern="1200" dirty="0">
                  <a:solidFill>
                    <a:prstClr val="white"/>
                  </a:solidFill>
                  <a:latin typeface="Calibri"/>
                  <a:ea typeface="+mn-ea"/>
                  <a:cs typeface="+mn-cs"/>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523423" y="2055253"/>
                <a:ext cx="365240" cy="276999"/>
              </a:xfrm>
              <a:prstGeom prst="rect">
                <a:avLst/>
              </a:prstGeom>
              <a:blipFill>
                <a:blip r:embed="rId12"/>
                <a:stretch>
                  <a:fillRect/>
                </a:stretch>
              </a:blipFill>
            </p:spPr>
            <p:txBody>
              <a:bodyPr/>
              <a:lstStyle/>
              <a:p>
                <a:r>
                  <a:rPr lang="en-TW">
                    <a:noFill/>
                  </a:rPr>
                  <a:t> </a:t>
                </a:r>
              </a:p>
            </p:txBody>
          </p:sp>
        </mc:Fallback>
      </mc:AlternateContent>
      <p:sp>
        <p:nvSpPr>
          <p:cNvPr id="29" name="Oval 28"/>
          <p:cNvSpPr/>
          <p:nvPr/>
        </p:nvSpPr>
        <p:spPr bwMode="auto">
          <a:xfrm>
            <a:off x="4253728" y="2208701"/>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0" name="矩形 35"/>
              <p:cNvSpPr>
                <a:spLocks noChangeArrowheads="1"/>
              </p:cNvSpPr>
              <p:nvPr/>
            </p:nvSpPr>
            <p:spPr bwMode="auto">
              <a:xfrm>
                <a:off x="7333276" y="14813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Category </a:t>
                </a:r>
                <a14:m>
                  <m:oMath xmlns:m="http://schemas.openxmlformats.org/officeDocument/2006/math">
                    <m:r>
                      <a:rPr lang="en-US" altLang="x-none" sz="1050" i="1" kern="1200">
                        <a:solidFill>
                          <a:srgbClr val="699BD0"/>
                        </a:solidFill>
                        <a:latin typeface="Cambria Math" charset="0"/>
                        <a:ea typeface="方正兰亭超细黑简体" charset="0"/>
                        <a:cs typeface="+mn-cs"/>
                      </a:rPr>
                      <m:t>𝑆</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0" name="矩形 35"/>
              <p:cNvSpPr>
                <a:spLocks noRot="1" noChangeAspect="1" noMove="1" noResize="1" noEditPoints="1" noAdjustHandles="1" noChangeArrowheads="1" noChangeShapeType="1" noTextEdit="1"/>
              </p:cNvSpPr>
              <p:nvPr/>
            </p:nvSpPr>
            <p:spPr bwMode="auto">
              <a:xfrm>
                <a:off x="7333276" y="1481338"/>
                <a:ext cx="848695" cy="253916"/>
              </a:xfrm>
              <a:prstGeom prst="rect">
                <a:avLst/>
              </a:prstGeom>
              <a:blipFill>
                <a:blip r:embed="rId13"/>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5583277" y="2147188"/>
                <a:ext cx="975588" cy="372153"/>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oMath>
                  </m:oMathPara>
                </a14:m>
                <a:endParaRPr lang="en-US" sz="1800" kern="1200" dirty="0">
                  <a:solidFill>
                    <a:prstClr val="white"/>
                  </a:solidFill>
                  <a:latin typeface="Calibri"/>
                  <a:ea typeface="+mn-ea"/>
                  <a:cs typeface="+mn-cs"/>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583277" y="2147188"/>
                <a:ext cx="975588" cy="372153"/>
              </a:xfrm>
              <a:prstGeom prst="rect">
                <a:avLst/>
              </a:prstGeom>
              <a:blipFill>
                <a:blip r:embed="rId14"/>
                <a:stretch>
                  <a:fillRect l="-5128" t="-9677" r="-5128"/>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199198" y="3709324"/>
                <a:ext cx="72455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𝑇</m:t>
                      </m:r>
                    </m:oMath>
                  </m:oMathPara>
                </a14:m>
                <a:endParaRPr lang="en-US" sz="5000" kern="1200" dirty="0">
                  <a:solidFill>
                    <a:prstClr val="white"/>
                  </a:solidFill>
                  <a:latin typeface="Calibri"/>
                  <a:ea typeface="+mn-ea"/>
                  <a:cs typeface="+mn-cs"/>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199198" y="3709324"/>
                <a:ext cx="724557" cy="861774"/>
              </a:xfrm>
              <a:prstGeom prst="rect">
                <a:avLst/>
              </a:prstGeom>
              <a:blipFill>
                <a:blip r:embed="rId15"/>
                <a:stretch>
                  <a:fillRect l="-6897" r="-3448"/>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86119" y="3995739"/>
            <a:ext cx="3861" cy="1146855"/>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86118" y="3133966"/>
            <a:ext cx="3861" cy="1146855"/>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4764853" y="322325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𝐹</m:t>
                      </m:r>
                    </m:oMath>
                  </m:oMathPara>
                </a14:m>
                <a:endParaRPr lang="en-US" sz="1200" kern="1200" dirty="0">
                  <a:solidFill>
                    <a:prstClr val="white"/>
                  </a:solidFill>
                  <a:latin typeface="Calibri"/>
                  <a:ea typeface="+mn-ea"/>
                  <a:cs typeface="+mn-cs"/>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764853" y="3223251"/>
                <a:ext cx="365240" cy="276999"/>
              </a:xfrm>
              <a:prstGeom prst="rect">
                <a:avLst/>
              </a:prstGeom>
              <a:blipFill>
                <a:blip r:embed="rId16"/>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764853" y="479034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𝐺</m:t>
                      </m:r>
                    </m:oMath>
                  </m:oMathPara>
                </a14:m>
                <a:endParaRPr lang="en-US" sz="1200" kern="1200" dirty="0">
                  <a:solidFill>
                    <a:prstClr val="white"/>
                  </a:solidFill>
                  <a:latin typeface="Calibri"/>
                  <a:ea typeface="+mn-ea"/>
                  <a:cs typeface="+mn-cs"/>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64853" y="4790341"/>
                <a:ext cx="365240" cy="276999"/>
              </a:xfrm>
              <a:prstGeom prst="rect">
                <a:avLst/>
              </a:prstGeom>
              <a:blipFill>
                <a:blip r:embed="rId17"/>
                <a:stretch>
                  <a:fillRect/>
                </a:stretch>
              </a:blipFill>
            </p:spPr>
            <p:txBody>
              <a:bodyPr/>
              <a:lstStyle/>
              <a:p>
                <a:r>
                  <a:rPr lang="en-TW">
                    <a:noFill/>
                  </a:rPr>
                  <a:t> </a:t>
                </a:r>
              </a:p>
            </p:txBody>
          </p:sp>
        </mc:Fallback>
      </mc:AlternateContent>
      <p:cxnSp>
        <p:nvCxnSpPr>
          <p:cNvPr id="56" name="Straight Arrow Connector 55"/>
          <p:cNvCxnSpPr>
            <a:cxnSpLocks/>
          </p:cNvCxnSpPr>
          <p:nvPr/>
        </p:nvCxnSpPr>
        <p:spPr bwMode="auto">
          <a:xfrm>
            <a:off x="4932069" y="3619353"/>
            <a:ext cx="0" cy="1121260"/>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TextBox 58"/>
              <p:cNvSpPr txBox="1"/>
              <p:nvPr/>
            </p:nvSpPr>
            <p:spPr>
              <a:xfrm>
                <a:off x="4883014" y="3960955"/>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i="1" kern="1200">
                          <a:solidFill>
                            <a:prstClr val="white"/>
                          </a:solidFill>
                          <a:latin typeface="Cambria Math" charset="0"/>
                          <a:ea typeface="Cambria Math" charset="0"/>
                          <a:cs typeface="Cambria Math" charset="0"/>
                        </a:rPr>
                        <m:t>𝜂</m:t>
                      </m:r>
                    </m:oMath>
                  </m:oMathPara>
                </a14:m>
                <a:endParaRPr lang="en-US" sz="1200" kern="1200" dirty="0">
                  <a:solidFill>
                    <a:prstClr val="white"/>
                  </a:solidFill>
                  <a:latin typeface="Calibri"/>
                  <a:ea typeface="+mn-ea"/>
                  <a:cs typeface="+mn-cs"/>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883014" y="3960955"/>
                <a:ext cx="365240" cy="276999"/>
              </a:xfrm>
              <a:prstGeom prst="rect">
                <a:avLst/>
              </a:prstGeom>
              <a:blipFill>
                <a:blip r:embed="rId18"/>
                <a:stretch>
                  <a:fillRect b="-454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248032" y="1502759"/>
                <a:ext cx="178319" cy="246221"/>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600" kern="1200">
                          <a:solidFill>
                            <a:prstClr val="white"/>
                          </a:solidFill>
                          <a:latin typeface="Cambria Math" charset="0"/>
                          <a:ea typeface="+mn-ea"/>
                          <a:cs typeface="+mn-cs"/>
                        </a:rPr>
                        <m:t>𝐴</m:t>
                      </m:r>
                    </m:oMath>
                  </m:oMathPara>
                </a14:m>
                <a:endParaRPr lang="en-US" sz="1800" kern="1200" dirty="0">
                  <a:solidFill>
                    <a:prstClr val="white"/>
                  </a:solidFill>
                  <a:latin typeface="Calibri"/>
                  <a:ea typeface="+mn-ea"/>
                  <a:cs typeface="+mn-cs"/>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248032" y="1502759"/>
                <a:ext cx="178319" cy="246221"/>
              </a:xfrm>
              <a:prstGeom prst="rect">
                <a:avLst/>
              </a:prstGeom>
              <a:blipFill>
                <a:blip r:embed="rId19"/>
                <a:stretch>
                  <a:fillRect l="-26667" r="-26667" b="-10000"/>
                </a:stretch>
              </a:blipFill>
              <a:ln>
                <a:noFill/>
              </a:ln>
            </p:spPr>
            <p:txBody>
              <a:bodyPr/>
              <a:lstStyle/>
              <a:p>
                <a:r>
                  <a:rPr lang="en-TW">
                    <a:noFill/>
                  </a:rPr>
                  <a:t> </a:t>
                </a:r>
              </a:p>
            </p:txBody>
          </p:sp>
        </mc:Fallback>
      </mc:AlternateContent>
      <p:sp>
        <p:nvSpPr>
          <p:cNvPr id="4" name="Oval 3"/>
          <p:cNvSpPr/>
          <p:nvPr/>
        </p:nvSpPr>
        <p:spPr bwMode="auto">
          <a:xfrm>
            <a:off x="4471378" y="15983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9" name="矩形 35"/>
              <p:cNvSpPr>
                <a:spLocks noChangeArrowheads="1"/>
              </p:cNvSpPr>
              <p:nvPr/>
            </p:nvSpPr>
            <p:spPr bwMode="auto">
              <a:xfrm>
                <a:off x="4538677" y="15264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Object / Set </a:t>
                </a:r>
                <a14:m>
                  <m:oMath xmlns:m="http://schemas.openxmlformats.org/officeDocument/2006/math">
                    <m:r>
                      <a:rPr lang="en-US" altLang="x-none" sz="1050" i="1" kern="1200">
                        <a:solidFill>
                          <a:srgbClr val="699BD0"/>
                        </a:solidFill>
                        <a:latin typeface="Cambria Math" charset="0"/>
                        <a:ea typeface="方正兰亭超细黑简体" charset="0"/>
                        <a:cs typeface="+mn-cs"/>
                      </a:rPr>
                      <m:t>𝐴</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9" name="矩形 35"/>
              <p:cNvSpPr>
                <a:spLocks noRot="1" noChangeAspect="1" noMove="1" noResize="1" noEditPoints="1" noAdjustHandles="1" noChangeArrowheads="1" noChangeShapeType="1" noTextEdit="1"/>
              </p:cNvSpPr>
              <p:nvPr/>
            </p:nvSpPr>
            <p:spPr bwMode="auto">
              <a:xfrm>
                <a:off x="4538677" y="1526439"/>
                <a:ext cx="1113769" cy="253916"/>
              </a:xfrm>
              <a:prstGeom prst="rect">
                <a:avLst/>
              </a:prstGeom>
              <a:blipFill>
                <a:blip r:embed="rId20"/>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2" name="矩形 35"/>
              <p:cNvSpPr>
                <a:spLocks noChangeArrowheads="1"/>
              </p:cNvSpPr>
              <p:nvPr/>
            </p:nvSpPr>
            <p:spPr bwMode="auto">
              <a:xfrm>
                <a:off x="5716555"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Functor </a:t>
                </a:r>
                <a14:m>
                  <m:oMath xmlns:m="http://schemas.openxmlformats.org/officeDocument/2006/math">
                    <m:r>
                      <a:rPr lang="en-US" altLang="x-none" sz="1050" i="1" kern="1200">
                        <a:solidFill>
                          <a:srgbClr val="699BD0"/>
                        </a:solidFill>
                        <a:latin typeface="Cambria Math" charset="0"/>
                        <a:ea typeface="方正兰亭超细黑简体" charset="0"/>
                        <a:cs typeface="+mn-cs"/>
                      </a:rPr>
                      <m:t>𝐹</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2" name="矩形 35"/>
              <p:cNvSpPr>
                <a:spLocks noRot="1" noChangeAspect="1" noMove="1" noResize="1" noEditPoints="1" noAdjustHandles="1" noChangeArrowheads="1" noChangeShapeType="1" noTextEdit="1"/>
              </p:cNvSpPr>
              <p:nvPr/>
            </p:nvSpPr>
            <p:spPr bwMode="auto">
              <a:xfrm>
                <a:off x="5716555" y="2794688"/>
                <a:ext cx="1113769" cy="253916"/>
              </a:xfrm>
              <a:prstGeom prst="rect">
                <a:avLst/>
              </a:prstGeom>
              <a:blipFill>
                <a:blip r:embed="rId21"/>
                <a:stretch>
                  <a:fillRect b="-136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3" name="矩形 35"/>
              <p:cNvSpPr>
                <a:spLocks noChangeArrowheads="1"/>
              </p:cNvSpPr>
              <p:nvPr/>
            </p:nvSpPr>
            <p:spPr bwMode="auto">
              <a:xfrm>
                <a:off x="6042360"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Natural Transformation </a:t>
                </a:r>
                <a14:m>
                  <m:oMath xmlns:m="http://schemas.openxmlformats.org/officeDocument/2006/math">
                    <m:r>
                      <a:rPr lang="en-US" altLang="x-none" sz="1050" i="1" kern="1200">
                        <a:solidFill>
                          <a:srgbClr val="699BD0"/>
                        </a:solidFill>
                        <a:latin typeface="Cambria Math" charset="0"/>
                        <a:ea typeface="Cambria Math" charset="0"/>
                        <a:cs typeface="Cambria Math" charset="0"/>
                      </a:rPr>
                      <m:t>𝜂</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3" name="矩形 35"/>
              <p:cNvSpPr>
                <a:spLocks noRot="1" noChangeAspect="1" noMove="1" noResize="1" noEditPoints="1" noAdjustHandles="1" noChangeArrowheads="1" noChangeShapeType="1" noTextEdit="1"/>
              </p:cNvSpPr>
              <p:nvPr/>
            </p:nvSpPr>
            <p:spPr bwMode="auto">
              <a:xfrm>
                <a:off x="6042360" y="4097301"/>
                <a:ext cx="1681075" cy="253916"/>
              </a:xfrm>
              <a:prstGeom prst="rect">
                <a:avLst/>
              </a:prstGeom>
              <a:blipFill>
                <a:blip r:embed="rId22"/>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Tree>
    <p:extLst>
      <p:ext uri="{BB962C8B-B14F-4D97-AF65-F5344CB8AC3E}">
        <p14:creationId xmlns:p14="http://schemas.microsoft.com/office/powerpoint/2010/main" val="235045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4" grpId="0"/>
      <p:bldP spid="16" grpId="0"/>
      <p:bldP spid="17" grpId="0"/>
      <p:bldP spid="19" grpId="0" animBg="1"/>
      <p:bldP spid="20" grpId="0"/>
      <p:bldP spid="21" grpId="0"/>
      <p:bldP spid="5" grpId="0"/>
      <p:bldP spid="25" grpId="0" animBg="1"/>
      <p:bldP spid="15" grpId="0"/>
      <p:bldP spid="18" grpId="0"/>
      <p:bldP spid="2" grpId="0" animBg="1"/>
      <p:bldP spid="26" grpId="0"/>
      <p:bldP spid="27" grpId="0"/>
      <p:bldP spid="29" grpId="0" animBg="1"/>
      <p:bldP spid="30" grpId="0"/>
      <p:bldP spid="40" grpId="0"/>
      <p:bldP spid="41" grpId="0"/>
      <p:bldP spid="53" grpId="0"/>
      <p:bldP spid="54" grpId="0"/>
      <p:bldP spid="59" grpId="0"/>
      <p:bldP spid="38" grpId="0"/>
      <p:bldP spid="39" grpId="0"/>
      <p:bldP spid="42" grpId="0"/>
      <p:bldP spid="4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Arrow = Function = Morphism</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07CB36BA-47FF-0D44-B20B-4BC2F2360B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0540" y="4500421"/>
            <a:ext cx="347100" cy="359596"/>
          </a:xfrm>
          <a:prstGeom prst="rect">
            <a:avLst/>
          </a:prstGeom>
          <a:solidFill>
            <a:schemeClr val="tx1"/>
          </a:solidFill>
        </p:spPr>
      </p:pic>
      <p:sp>
        <p:nvSpPr>
          <p:cNvPr id="4" name="TextBox 3">
            <a:extLst>
              <a:ext uri="{FF2B5EF4-FFF2-40B4-BE49-F238E27FC236}">
                <a16:creationId xmlns:a16="http://schemas.microsoft.com/office/drawing/2014/main" id="{5C293D67-5E03-A844-9D79-32EF0B8A50B2}"/>
              </a:ext>
            </a:extLst>
          </p:cNvPr>
          <p:cNvSpPr txBox="1"/>
          <p:nvPr/>
        </p:nvSpPr>
        <p:spPr>
          <a:xfrm>
            <a:off x="5106304" y="4509328"/>
            <a:ext cx="39148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Image Source from: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https://www.math3ma.com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53AC59B8-A81F-E247-8BDF-DE25D7FA0849}"/>
              </a:ext>
            </a:extLst>
          </p:cNvPr>
          <p:cNvSpPr txBox="1"/>
          <p:nvPr/>
        </p:nvSpPr>
        <p:spPr>
          <a:xfrm>
            <a:off x="2371717" y="945235"/>
            <a:ext cx="440056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Functors: Structure preserving morphisms (functions)</a:t>
            </a:r>
          </a:p>
        </p:txBody>
      </p:sp>
      <p:pic>
        <p:nvPicPr>
          <p:cNvPr id="2" name="Picture 1">
            <a:hlinkClick r:id="rId4"/>
            <a:extLst>
              <a:ext uri="{FF2B5EF4-FFF2-40B4-BE49-F238E27FC236}">
                <a16:creationId xmlns:a16="http://schemas.microsoft.com/office/drawing/2014/main" id="{37B9B5A8-B82E-A942-8646-3BC5AFDD0E8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86716" y="2188705"/>
            <a:ext cx="3328605" cy="1688959"/>
          </a:xfrm>
          <a:prstGeom prst="rect">
            <a:avLst/>
          </a:prstGeom>
        </p:spPr>
      </p:pic>
      <p:pic>
        <p:nvPicPr>
          <p:cNvPr id="6" name="Picture 5">
            <a:hlinkClick r:id="rId6"/>
            <a:extLst>
              <a:ext uri="{FF2B5EF4-FFF2-40B4-BE49-F238E27FC236}">
                <a16:creationId xmlns:a16="http://schemas.microsoft.com/office/drawing/2014/main" id="{F772A067-6326-7548-B954-9FD2674AFE4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28679" y="1435680"/>
            <a:ext cx="3328605" cy="3424337"/>
          </a:xfrm>
          <a:prstGeom prst="rect">
            <a:avLst/>
          </a:prstGeom>
        </p:spPr>
      </p:pic>
    </p:spTree>
    <p:extLst>
      <p:ext uri="{BB962C8B-B14F-4D97-AF65-F5344CB8AC3E}">
        <p14:creationId xmlns:p14="http://schemas.microsoft.com/office/powerpoint/2010/main" val="3626945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Functors are “Maps”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07CB36BA-47FF-0D44-B20B-4BC2F2360B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0540" y="4500421"/>
            <a:ext cx="347100" cy="359596"/>
          </a:xfrm>
          <a:prstGeom prst="rect">
            <a:avLst/>
          </a:prstGeom>
          <a:solidFill>
            <a:schemeClr val="tx1"/>
          </a:solidFill>
        </p:spPr>
      </p:pic>
      <p:sp>
        <p:nvSpPr>
          <p:cNvPr id="4" name="TextBox 3">
            <a:extLst>
              <a:ext uri="{FF2B5EF4-FFF2-40B4-BE49-F238E27FC236}">
                <a16:creationId xmlns:a16="http://schemas.microsoft.com/office/drawing/2014/main" id="{5C293D67-5E03-A844-9D79-32EF0B8A50B2}"/>
              </a:ext>
            </a:extLst>
          </p:cNvPr>
          <p:cNvSpPr txBox="1"/>
          <p:nvPr/>
        </p:nvSpPr>
        <p:spPr>
          <a:xfrm>
            <a:off x="5106304" y="4509328"/>
            <a:ext cx="39148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Image Source from: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https://www.math3ma.com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53AC59B8-A81F-E247-8BDF-DE25D7FA0849}"/>
              </a:ext>
            </a:extLst>
          </p:cNvPr>
          <p:cNvSpPr txBox="1"/>
          <p:nvPr/>
        </p:nvSpPr>
        <p:spPr>
          <a:xfrm>
            <a:off x="2371717" y="945235"/>
            <a:ext cx="440056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Functors: Structure preserving morphisms (functions)</a:t>
            </a:r>
          </a:p>
        </p:txBody>
      </p:sp>
      <p:pic>
        <p:nvPicPr>
          <p:cNvPr id="9" name="Picture 8">
            <a:hlinkClick r:id="rId4"/>
            <a:extLst>
              <a:ext uri="{FF2B5EF4-FFF2-40B4-BE49-F238E27FC236}">
                <a16:creationId xmlns:a16="http://schemas.microsoft.com/office/drawing/2014/main" id="{A977B1BF-4E25-644F-B902-EE1C2210DE5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22997" y="1307254"/>
            <a:ext cx="3260600" cy="2962362"/>
          </a:xfrm>
          <a:prstGeom prst="rect">
            <a:avLst/>
          </a:prstGeom>
        </p:spPr>
      </p:pic>
      <p:pic>
        <p:nvPicPr>
          <p:cNvPr id="2" name="Picture 1">
            <a:extLst>
              <a:ext uri="{FF2B5EF4-FFF2-40B4-BE49-F238E27FC236}">
                <a16:creationId xmlns:a16="http://schemas.microsoft.com/office/drawing/2014/main" id="{A00BD2F3-C2E7-EC4C-A744-ED7AFBC5F0E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504149" y="1381866"/>
            <a:ext cx="2192647" cy="1406569"/>
          </a:xfrm>
          <a:prstGeom prst="rect">
            <a:avLst/>
          </a:prstGeom>
        </p:spPr>
      </p:pic>
      <p:pic>
        <p:nvPicPr>
          <p:cNvPr id="6" name="Picture 5">
            <a:hlinkClick r:id="rId4"/>
            <a:extLst>
              <a:ext uri="{FF2B5EF4-FFF2-40B4-BE49-F238E27FC236}">
                <a16:creationId xmlns:a16="http://schemas.microsoft.com/office/drawing/2014/main" id="{9BD78D4B-8A68-AB43-A2FB-C57B3702672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649698" y="2983726"/>
            <a:ext cx="1806799" cy="1876291"/>
          </a:xfrm>
          <a:prstGeom prst="rect">
            <a:avLst/>
          </a:prstGeom>
        </p:spPr>
      </p:pic>
      <p:sp>
        <p:nvSpPr>
          <p:cNvPr id="7" name="TextBox 6">
            <a:extLst>
              <a:ext uri="{FF2B5EF4-FFF2-40B4-BE49-F238E27FC236}">
                <a16:creationId xmlns:a16="http://schemas.microsoft.com/office/drawing/2014/main" id="{0F6F0665-0FE5-644D-8DFD-1FAADDC0D5D0}"/>
              </a:ext>
            </a:extLst>
          </p:cNvPr>
          <p:cNvSpPr txBox="1"/>
          <p:nvPr/>
        </p:nvSpPr>
        <p:spPr>
          <a:xfrm>
            <a:off x="5106304" y="4817105"/>
            <a:ext cx="2989921" cy="307777"/>
          </a:xfrm>
          <a:prstGeom prst="rect">
            <a:avLst/>
          </a:prstGeom>
          <a:noFill/>
        </p:spPr>
        <p:txBody>
          <a:bodyPr wrap="none" rtlCol="0">
            <a:spAutoFit/>
          </a:bodyPr>
          <a:lstStyle/>
          <a:p>
            <a:r>
              <a:rPr lang="en-TW" dirty="0"/>
              <a:t>What is a Functor?   </a:t>
            </a:r>
            <a:r>
              <a:rPr lang="en-TW" dirty="0">
                <a:hlinkClick r:id="rId8"/>
              </a:rPr>
              <a:t>Part I</a:t>
            </a:r>
            <a:r>
              <a:rPr lang="en-TW" dirty="0"/>
              <a:t> , </a:t>
            </a:r>
            <a:r>
              <a:rPr lang="en-TW" dirty="0">
                <a:hlinkClick r:id="rId9"/>
              </a:rPr>
              <a:t>Part II</a:t>
            </a:r>
            <a:endParaRPr lang="en-TW" dirty="0"/>
          </a:p>
        </p:txBody>
      </p:sp>
    </p:spTree>
    <p:extLst>
      <p:ext uri="{BB962C8B-B14F-4D97-AF65-F5344CB8AC3E}">
        <p14:creationId xmlns:p14="http://schemas.microsoft.com/office/powerpoint/2010/main" val="815607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7898" y="0"/>
            <a:ext cx="7288207" cy="5143500"/>
          </a:xfrm>
          <a:prstGeom prst="rect">
            <a:avLst/>
          </a:prstGeom>
        </p:spPr>
      </p:pic>
    </p:spTree>
    <p:extLst>
      <p:ext uri="{BB962C8B-B14F-4D97-AF65-F5344CB8AC3E}">
        <p14:creationId xmlns:p14="http://schemas.microsoft.com/office/powerpoint/2010/main" val="4266118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Natural Transformation “relates” Functors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07CB36BA-47FF-0D44-B20B-4BC2F2360B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0540" y="4500421"/>
            <a:ext cx="347100" cy="359596"/>
          </a:xfrm>
          <a:prstGeom prst="rect">
            <a:avLst/>
          </a:prstGeom>
          <a:solidFill>
            <a:schemeClr val="tx1"/>
          </a:solidFill>
        </p:spPr>
      </p:pic>
      <p:sp>
        <p:nvSpPr>
          <p:cNvPr id="4" name="TextBox 3">
            <a:extLst>
              <a:ext uri="{FF2B5EF4-FFF2-40B4-BE49-F238E27FC236}">
                <a16:creationId xmlns:a16="http://schemas.microsoft.com/office/drawing/2014/main" id="{5C293D67-5E03-A844-9D79-32EF0B8A50B2}"/>
              </a:ext>
            </a:extLst>
          </p:cNvPr>
          <p:cNvSpPr txBox="1"/>
          <p:nvPr/>
        </p:nvSpPr>
        <p:spPr>
          <a:xfrm>
            <a:off x="5106304" y="4509328"/>
            <a:ext cx="391485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Image Source from: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2"/>
              </a:rPr>
              <a:t>https://www.math3ma.com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1193FF56-D286-7B4A-9695-4F34E1B911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59284" y="3751604"/>
            <a:ext cx="3048000" cy="615321"/>
          </a:xfrm>
          <a:prstGeom prst="rect">
            <a:avLst/>
          </a:prstGeom>
        </p:spPr>
      </p:pic>
      <p:sp>
        <p:nvSpPr>
          <p:cNvPr id="6" name="TextBox 5">
            <a:extLst>
              <a:ext uri="{FF2B5EF4-FFF2-40B4-BE49-F238E27FC236}">
                <a16:creationId xmlns:a16="http://schemas.microsoft.com/office/drawing/2014/main" id="{E8E72045-32CE-3541-8ED1-E2D74E41A731}"/>
              </a:ext>
            </a:extLst>
          </p:cNvPr>
          <p:cNvSpPr txBox="1"/>
          <p:nvPr/>
        </p:nvSpPr>
        <p:spPr>
          <a:xfrm>
            <a:off x="1072055" y="1576637"/>
            <a:ext cx="2422458" cy="307777"/>
          </a:xfrm>
          <a:prstGeom prst="rect">
            <a:avLst/>
          </a:prstGeom>
          <a:noFill/>
        </p:spPr>
        <p:txBody>
          <a:bodyPr wrap="none" rtlCol="0">
            <a:spAutoFit/>
          </a:bodyPr>
          <a:lstStyle/>
          <a:p>
            <a:r>
              <a:rPr lang="en-TW" dirty="0"/>
              <a:t>Given two Functors F and G</a:t>
            </a:r>
          </a:p>
        </p:txBody>
      </p:sp>
      <p:pic>
        <p:nvPicPr>
          <p:cNvPr id="7" name="Picture 6">
            <a:extLst>
              <a:ext uri="{FF2B5EF4-FFF2-40B4-BE49-F238E27FC236}">
                <a16:creationId xmlns:a16="http://schemas.microsoft.com/office/drawing/2014/main" id="{E4146CC0-125C-114B-9CF5-C750FBAC4B9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64179" y="3233592"/>
            <a:ext cx="3378939" cy="1036024"/>
          </a:xfrm>
          <a:prstGeom prst="rect">
            <a:avLst/>
          </a:prstGeom>
        </p:spPr>
      </p:pic>
      <p:pic>
        <p:nvPicPr>
          <p:cNvPr id="11" name="Picture 10">
            <a:extLst>
              <a:ext uri="{FF2B5EF4-FFF2-40B4-BE49-F238E27FC236}">
                <a16:creationId xmlns:a16="http://schemas.microsoft.com/office/drawing/2014/main" id="{F66A5EE6-A25F-944A-A505-DA2B636A059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720540" y="1370711"/>
            <a:ext cx="3702703" cy="1335183"/>
          </a:xfrm>
          <a:prstGeom prst="rect">
            <a:avLst/>
          </a:prstGeom>
        </p:spPr>
      </p:pic>
      <p:pic>
        <p:nvPicPr>
          <p:cNvPr id="10" name="Picture 9">
            <a:extLst>
              <a:ext uri="{FF2B5EF4-FFF2-40B4-BE49-F238E27FC236}">
                <a16:creationId xmlns:a16="http://schemas.microsoft.com/office/drawing/2014/main" id="{A95268B9-378D-6442-983D-3ADAF38B600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200882" y="1984473"/>
            <a:ext cx="2087394" cy="1368241"/>
          </a:xfrm>
          <a:prstGeom prst="rect">
            <a:avLst/>
          </a:prstGeom>
        </p:spPr>
      </p:pic>
      <p:sp>
        <p:nvSpPr>
          <p:cNvPr id="12" name="TextBox 11">
            <a:extLst>
              <a:ext uri="{FF2B5EF4-FFF2-40B4-BE49-F238E27FC236}">
                <a16:creationId xmlns:a16="http://schemas.microsoft.com/office/drawing/2014/main" id="{90E0A284-AED9-4F4D-9022-DFD2189FEC78}"/>
              </a:ext>
            </a:extLst>
          </p:cNvPr>
          <p:cNvSpPr txBox="1"/>
          <p:nvPr/>
        </p:nvSpPr>
        <p:spPr>
          <a:xfrm>
            <a:off x="5106304" y="4817105"/>
            <a:ext cx="2909771" cy="307777"/>
          </a:xfrm>
          <a:prstGeom prst="rect">
            <a:avLst/>
          </a:prstGeom>
          <a:noFill/>
        </p:spPr>
        <p:txBody>
          <a:bodyPr wrap="none" rtlCol="0">
            <a:spAutoFit/>
          </a:bodyPr>
          <a:lstStyle/>
          <a:p>
            <a:r>
              <a:rPr lang="en-TW" dirty="0">
                <a:hlinkClick r:id="rId8"/>
              </a:rPr>
              <a:t>What is a Natural Transformation</a:t>
            </a:r>
            <a:r>
              <a:rPr lang="en-TW" dirty="0"/>
              <a:t>?</a:t>
            </a:r>
          </a:p>
        </p:txBody>
      </p:sp>
    </p:spTree>
    <p:extLst>
      <p:ext uri="{BB962C8B-B14F-4D97-AF65-F5344CB8AC3E}">
        <p14:creationId xmlns:p14="http://schemas.microsoft.com/office/powerpoint/2010/main" val="934127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Unary Computation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
        <p:nvSpPr>
          <p:cNvPr id="3" name="TextBox 2">
            <a:extLst>
              <a:ext uri="{FF2B5EF4-FFF2-40B4-BE49-F238E27FC236}">
                <a16:creationId xmlns:a16="http://schemas.microsoft.com/office/drawing/2014/main" id="{08D0ADE7-CB8E-4D46-BBDE-3A71BEF41297}"/>
              </a:ext>
            </a:extLst>
          </p:cNvPr>
          <p:cNvSpPr txBox="1"/>
          <p:nvPr/>
        </p:nvSpPr>
        <p:spPr>
          <a:xfrm>
            <a:off x="1228777" y="1967285"/>
            <a:ext cx="6686446" cy="1938992"/>
          </a:xfrm>
          <a:prstGeom prst="rect">
            <a:avLst/>
          </a:prstGeom>
          <a:noFill/>
        </p:spPr>
        <p:txBody>
          <a:bodyPr wrap="none" rtlCol="0">
            <a:spAutoFit/>
          </a:bodyPr>
          <a:lstStyle/>
          <a:p>
            <a:pPr algn="ctr"/>
            <a:r>
              <a:rPr lang="en-TW" sz="2400" dirty="0"/>
              <a:t>How to do computation with only one symbol?</a:t>
            </a:r>
          </a:p>
          <a:p>
            <a:pPr algn="ctr"/>
            <a:endParaRPr lang="en-TW" sz="2400" dirty="0"/>
          </a:p>
          <a:p>
            <a:pPr algn="ctr"/>
            <a:r>
              <a:rPr lang="en-TW" sz="2400" dirty="0"/>
              <a:t>Verbs and Nouns are the same type!</a:t>
            </a:r>
          </a:p>
          <a:p>
            <a:pPr algn="ctr"/>
            <a:endParaRPr lang="en-TW" sz="2400" dirty="0"/>
          </a:p>
          <a:p>
            <a:pPr algn="ctr"/>
            <a:r>
              <a:rPr lang="en-TW" sz="2400" dirty="0"/>
              <a:t>Operators and Operands are “</a:t>
            </a:r>
            <a:r>
              <a:rPr lang="en-TW" sz="2400" dirty="0">
                <a:solidFill>
                  <a:srgbClr val="FF0000"/>
                </a:solidFill>
              </a:rPr>
              <a:t>Terms</a:t>
            </a:r>
            <a:r>
              <a:rPr lang="en-TW" sz="2400" dirty="0"/>
              <a:t>” (Names)</a:t>
            </a:r>
          </a:p>
        </p:txBody>
      </p:sp>
    </p:spTree>
    <p:extLst>
      <p:ext uri="{BB962C8B-B14F-4D97-AF65-F5344CB8AC3E}">
        <p14:creationId xmlns:p14="http://schemas.microsoft.com/office/powerpoint/2010/main" val="36011388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Type Theory</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4" name="Picture 3">
            <a:hlinkClick r:id="rId3"/>
            <a:extLst>
              <a:ext uri="{FF2B5EF4-FFF2-40B4-BE49-F238E27FC236}">
                <a16:creationId xmlns:a16="http://schemas.microsoft.com/office/drawing/2014/main" id="{9ED44324-A0E0-0843-8B94-51D6914EB11D}"/>
              </a:ext>
            </a:extLst>
          </p:cNvPr>
          <p:cNvPicPr>
            <a:picLocks noChangeAspect="1"/>
          </p:cNvPicPr>
          <p:nvPr/>
        </p:nvPicPr>
        <p:blipFill>
          <a:blip r:embed="rId4"/>
          <a:stretch>
            <a:fillRect/>
          </a:stretch>
        </p:blipFill>
        <p:spPr>
          <a:xfrm>
            <a:off x="1930620" y="1302083"/>
            <a:ext cx="5282757" cy="3328229"/>
          </a:xfrm>
          <a:prstGeom prst="rect">
            <a:avLst/>
          </a:prstGeom>
        </p:spPr>
      </p:pic>
    </p:spTree>
    <p:extLst>
      <p:ext uri="{BB962C8B-B14F-4D97-AF65-F5344CB8AC3E}">
        <p14:creationId xmlns:p14="http://schemas.microsoft.com/office/powerpoint/2010/main" val="1579571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Verticle</a:t>
            </a:r>
            <a:r>
              <a:rPr lang="en" dirty="0"/>
              <a:t>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r>
              <a:rPr lang="en-US" dirty="0"/>
              <a:t>Page. 175 of Category Theory for Programmers</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266554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r>
              <a:rPr lang="en-US" dirty="0"/>
              <a:t>Page. 176 of Category Theory for Programmers</a:t>
            </a:r>
            <a:endParaRPr lang="en-TW" dirty="0"/>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6526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Arrows are about Symmetry-Breaking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pic>
        <p:nvPicPr>
          <p:cNvPr id="3" name="Picture 2">
            <a:hlinkClick r:id="rId3"/>
            <a:extLst>
              <a:ext uri="{FF2B5EF4-FFF2-40B4-BE49-F238E27FC236}">
                <a16:creationId xmlns:a16="http://schemas.microsoft.com/office/drawing/2014/main" id="{CD03724B-79CC-9443-BC07-C23B45170B2C}"/>
              </a:ext>
            </a:extLst>
          </p:cNvPr>
          <p:cNvPicPr>
            <a:picLocks noChangeAspect="1"/>
          </p:cNvPicPr>
          <p:nvPr/>
        </p:nvPicPr>
        <p:blipFill>
          <a:blip r:embed="rId4"/>
          <a:stretch>
            <a:fillRect/>
          </a:stretch>
        </p:blipFill>
        <p:spPr>
          <a:xfrm>
            <a:off x="1694513" y="1066992"/>
            <a:ext cx="5754973" cy="3729726"/>
          </a:xfrm>
          <a:prstGeom prst="rect">
            <a:avLst/>
          </a:prstGeom>
        </p:spPr>
      </p:pic>
    </p:spTree>
    <p:extLst>
      <p:ext uri="{BB962C8B-B14F-4D97-AF65-F5344CB8AC3E}">
        <p14:creationId xmlns:p14="http://schemas.microsoft.com/office/powerpoint/2010/main" val="2714858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marL="0" marR="0" lvl="0" indent="0" algn="ctr" defTabSz="914400" rtl="0" eaLnBrk="0" fontAlgn="base" latinLnBrk="0" hangingPunct="0">
              <a:lnSpc>
                <a:spcPct val="100000"/>
              </a:lnSpc>
              <a:spcBef>
                <a:spcPct val="0"/>
              </a:spcBef>
              <a:spcAft>
                <a:spcPct val="0"/>
              </a:spcAft>
              <a:buClrTx/>
              <a:buSzTx/>
              <a:buFont typeface="Wingdings" pitchFamily="2" charset="2"/>
              <a:buNone/>
              <a:tabLst/>
              <a:defRPr/>
            </a:pPr>
            <a:endParaRPr kumimoji="0" lang="zh-TW" altLang="en-US" sz="1800" b="0" i="0" u="none" strike="noStrike" kern="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Arial"/>
              <a:sym typeface="Arial"/>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000" b="0" i="0" u="none" strike="noStrike" kern="0" cap="none" spc="0" normalizeH="0" baseline="0" noProof="0" dirty="0">
                <a:ln>
                  <a:noFill/>
                </a:ln>
                <a:solidFill>
                  <a:srgbClr val="000000"/>
                </a:solidFill>
                <a:effectLst/>
                <a:uLnTx/>
                <a:uFillTx/>
                <a:latin typeface="Arial"/>
                <a:ea typeface="+mn-ea"/>
                <a:cs typeface="+mn-cs"/>
                <a:sym typeface="Aria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000000"/>
              </a:solidFill>
              <a:effectLst/>
              <a:uLnTx/>
              <a:uFillTx/>
              <a:latin typeface="Arial"/>
              <a:ea typeface="+mn-ea"/>
              <a:cs typeface="+mn-cs"/>
              <a:sym typeface="Aria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50</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3041577" y="959312"/>
            <a:ext cx="254835" cy="390053"/>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888214" y="973986"/>
            <a:ext cx="1192390" cy="390011"/>
          </a:xfrm>
          <a:prstGeom prst="rect">
            <a:avLst/>
          </a:prstGeom>
        </p:spPr>
      </p:pic>
    </p:spTree>
    <p:custDataLst>
      <p:tags r:id="rId1"/>
    </p:custDataLst>
    <p:extLst>
      <p:ext uri="{BB962C8B-B14F-4D97-AF65-F5344CB8AC3E}">
        <p14:creationId xmlns:p14="http://schemas.microsoft.com/office/powerpoint/2010/main" val="364610624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Universal Constructions as a “</a:t>
            </a:r>
            <a:r>
              <a:rPr lang="en-US" dirty="0" err="1"/>
              <a:t>uniquing</a:t>
            </a:r>
            <a:r>
              <a:rPr lang="en-US" dirty="0"/>
              <a:t>” strategy</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51</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Picture 5">
            <a:hlinkClick r:id="rId2"/>
            <a:extLst>
              <a:ext uri="{FF2B5EF4-FFF2-40B4-BE49-F238E27FC236}">
                <a16:creationId xmlns:a16="http://schemas.microsoft.com/office/drawing/2014/main" id="{DB472D8D-E890-1049-96ED-A345C8C438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702577"/>
            <a:ext cx="3917698" cy="2548912"/>
          </a:xfrm>
          <a:prstGeom prst="rect">
            <a:avLst/>
          </a:prstGeom>
        </p:spPr>
      </p:pic>
      <p:pic>
        <p:nvPicPr>
          <p:cNvPr id="7" name="Picture 6">
            <a:hlinkClick r:id="rId4"/>
            <a:extLst>
              <a:ext uri="{FF2B5EF4-FFF2-40B4-BE49-F238E27FC236}">
                <a16:creationId xmlns:a16="http://schemas.microsoft.com/office/drawing/2014/main" id="{5F1A9759-2A09-4644-AE25-62FBA153ABE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54760" y="1702578"/>
            <a:ext cx="3917698" cy="2548912"/>
          </a:xfrm>
          <a:prstGeom prst="rect">
            <a:avLst/>
          </a:prstGeom>
        </p:spPr>
      </p:pic>
    </p:spTree>
    <p:extLst>
      <p:ext uri="{BB962C8B-B14F-4D97-AF65-F5344CB8AC3E}">
        <p14:creationId xmlns:p14="http://schemas.microsoft.com/office/powerpoint/2010/main" val="29003286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Limits and Co-Limits</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52</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a:hlinkClick r:id="rId2"/>
            <a:extLst>
              <a:ext uri="{FF2B5EF4-FFF2-40B4-BE49-F238E27FC236}">
                <a16:creationId xmlns:a16="http://schemas.microsoft.com/office/drawing/2014/main" id="{37FECE3F-9F58-DF4D-A1FD-41D8E07DB1E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70264" y="1698732"/>
            <a:ext cx="6803472" cy="2149840"/>
          </a:xfrm>
          <a:prstGeom prst="rect">
            <a:avLst/>
          </a:prstGeom>
        </p:spPr>
      </p:pic>
      <p:pic>
        <p:nvPicPr>
          <p:cNvPr id="3" name="Picture 2">
            <a:hlinkClick r:id="rId4"/>
            <a:extLst>
              <a:ext uri="{FF2B5EF4-FFF2-40B4-BE49-F238E27FC236}">
                <a16:creationId xmlns:a16="http://schemas.microsoft.com/office/drawing/2014/main" id="{07CB36BA-47FF-0D44-B20B-4BC2F2360BB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76359" y="3833050"/>
            <a:ext cx="991281" cy="1026967"/>
          </a:xfrm>
          <a:prstGeom prst="rect">
            <a:avLst/>
          </a:prstGeom>
          <a:solidFill>
            <a:schemeClr val="tx1"/>
          </a:solidFill>
        </p:spPr>
      </p:pic>
      <p:sp>
        <p:nvSpPr>
          <p:cNvPr id="4" name="TextBox 3">
            <a:extLst>
              <a:ext uri="{FF2B5EF4-FFF2-40B4-BE49-F238E27FC236}">
                <a16:creationId xmlns:a16="http://schemas.microsoft.com/office/drawing/2014/main" id="{5C293D67-5E03-A844-9D79-32EF0B8A50B2}"/>
              </a:ext>
            </a:extLst>
          </p:cNvPr>
          <p:cNvSpPr txBox="1"/>
          <p:nvPr/>
        </p:nvSpPr>
        <p:spPr>
          <a:xfrm>
            <a:off x="5067640" y="4192644"/>
            <a:ext cx="3914854" cy="307777"/>
          </a:xfrm>
          <a:prstGeom prst="rect">
            <a:avLst/>
          </a:prstGeom>
          <a:noFill/>
        </p:spPr>
        <p:txBody>
          <a:bodyPr wrap="none" rtlCol="0">
            <a:spAutoFit/>
          </a:bodyPr>
          <a:lstStyle/>
          <a:p>
            <a:r>
              <a:rPr lang="en-TW" dirty="0"/>
              <a:t>Image Source from: </a:t>
            </a:r>
            <a:r>
              <a:rPr lang="en-US" dirty="0">
                <a:hlinkClick r:id="rId4"/>
              </a:rPr>
              <a:t>https://www.math3ma.com</a:t>
            </a:r>
            <a:endParaRPr lang="en-TW" dirty="0"/>
          </a:p>
        </p:txBody>
      </p:sp>
    </p:spTree>
    <p:extLst>
      <p:ext uri="{BB962C8B-B14F-4D97-AF65-F5344CB8AC3E}">
        <p14:creationId xmlns:p14="http://schemas.microsoft.com/office/powerpoint/2010/main" val="41062250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What is Monad</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a:hlinkClick r:id="rId2"/>
            <a:extLst>
              <a:ext uri="{FF2B5EF4-FFF2-40B4-BE49-F238E27FC236}">
                <a16:creationId xmlns:a16="http://schemas.microsoft.com/office/drawing/2014/main" id="{2C3AEC18-D515-6E4E-AA9C-02110675BEB0}"/>
              </a:ext>
            </a:extLst>
          </p:cNvPr>
          <p:cNvPicPr>
            <a:picLocks noChangeAspect="1"/>
          </p:cNvPicPr>
          <p:nvPr/>
        </p:nvPicPr>
        <p:blipFill>
          <a:blip r:embed="rId3"/>
          <a:stretch>
            <a:fillRect/>
          </a:stretch>
        </p:blipFill>
        <p:spPr>
          <a:xfrm>
            <a:off x="155892" y="2690340"/>
            <a:ext cx="5370491" cy="2229371"/>
          </a:xfrm>
          <a:prstGeom prst="rect">
            <a:avLst/>
          </a:prstGeom>
        </p:spPr>
      </p:pic>
      <p:pic>
        <p:nvPicPr>
          <p:cNvPr id="6" name="Picture 5">
            <a:hlinkClick r:id="rId4"/>
            <a:extLst>
              <a:ext uri="{FF2B5EF4-FFF2-40B4-BE49-F238E27FC236}">
                <a16:creationId xmlns:a16="http://schemas.microsoft.com/office/drawing/2014/main" id="{DFE9AE86-7944-6246-A167-90E2C26FCA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774069"/>
            <a:ext cx="2379589" cy="1797681"/>
          </a:xfrm>
          <a:prstGeom prst="rect">
            <a:avLst/>
          </a:prstGeom>
        </p:spPr>
      </p:pic>
      <p:pic>
        <p:nvPicPr>
          <p:cNvPr id="7" name="Picture 6">
            <a:hlinkClick r:id="rId6"/>
            <a:extLst>
              <a:ext uri="{FF2B5EF4-FFF2-40B4-BE49-F238E27FC236}">
                <a16:creationId xmlns:a16="http://schemas.microsoft.com/office/drawing/2014/main" id="{0574B1C8-2E04-C84C-8620-17F433DE686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839918" y="1061710"/>
            <a:ext cx="1169800" cy="1271665"/>
          </a:xfrm>
          <a:prstGeom prst="rect">
            <a:avLst/>
          </a:prstGeom>
        </p:spPr>
      </p:pic>
      <p:pic>
        <p:nvPicPr>
          <p:cNvPr id="8" name="Picture 7">
            <a:hlinkClick r:id="rId8"/>
            <a:extLst>
              <a:ext uri="{FF2B5EF4-FFF2-40B4-BE49-F238E27FC236}">
                <a16:creationId xmlns:a16="http://schemas.microsoft.com/office/drawing/2014/main" id="{70BDE44C-5220-D54B-BD46-A184B3623D7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033730" y="1064424"/>
            <a:ext cx="1219767" cy="1268951"/>
          </a:xfrm>
          <a:prstGeom prst="rect">
            <a:avLst/>
          </a:prstGeom>
        </p:spPr>
      </p:pic>
      <p:sp>
        <p:nvSpPr>
          <p:cNvPr id="4" name="Rectangular Callout 3">
            <a:extLst>
              <a:ext uri="{FF2B5EF4-FFF2-40B4-BE49-F238E27FC236}">
                <a16:creationId xmlns:a16="http://schemas.microsoft.com/office/drawing/2014/main" id="{BEF34639-F86C-5340-AFDF-58346F9A3DA2}"/>
              </a:ext>
            </a:extLst>
          </p:cNvPr>
          <p:cNvSpPr/>
          <p:nvPr/>
        </p:nvSpPr>
        <p:spPr>
          <a:xfrm>
            <a:off x="6132436" y="353075"/>
            <a:ext cx="2535397" cy="3363132"/>
          </a:xfrm>
          <a:prstGeom prst="wedgeRectCallout">
            <a:avLst>
              <a:gd name="adj1" fmla="val -84923"/>
              <a:gd name="adj2" fmla="val -139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800" dirty="0">
                <a:solidFill>
                  <a:schemeClr val="bg2"/>
                </a:solidFill>
              </a:rPr>
              <a:t>A Monad is the minimal amount of structure needed to overload function composition in a way that “</a:t>
            </a:r>
            <a:r>
              <a:rPr lang="en-TW" sz="1800" b="1" i="1" dirty="0">
                <a:solidFill>
                  <a:srgbClr val="FF0000"/>
                </a:solidFill>
              </a:rPr>
              <a:t>performs an extra computation</a:t>
            </a:r>
            <a:r>
              <a:rPr lang="en-TW" sz="1800" dirty="0">
                <a:solidFill>
                  <a:schemeClr val="bg2"/>
                </a:solidFill>
              </a:rPr>
              <a:t>” on the intermediate value. </a:t>
            </a:r>
          </a:p>
          <a:p>
            <a:r>
              <a:rPr lang="en-TW" sz="1800" dirty="0">
                <a:solidFill>
                  <a:schemeClr val="bg2"/>
                </a:solidFill>
              </a:rPr>
              <a:t>    </a:t>
            </a:r>
            <a:r>
              <a:rPr lang="en-TW" b="1" i="1" dirty="0">
                <a:solidFill>
                  <a:schemeClr val="bg2"/>
                </a:solidFill>
              </a:rPr>
              <a:t>- Youtuber Shelljump</a:t>
            </a:r>
            <a:endParaRPr lang="en-TW" sz="1800" b="1" i="1" dirty="0">
              <a:solidFill>
                <a:schemeClr val="bg2"/>
              </a:solidFill>
            </a:endParaRPr>
          </a:p>
        </p:txBody>
      </p:sp>
      <p:sp>
        <p:nvSpPr>
          <p:cNvPr id="9" name="TextBox 8">
            <a:extLst>
              <a:ext uri="{FF2B5EF4-FFF2-40B4-BE49-F238E27FC236}">
                <a16:creationId xmlns:a16="http://schemas.microsoft.com/office/drawing/2014/main" id="{09F706F8-9960-154D-998D-280D6414B1CB}"/>
              </a:ext>
            </a:extLst>
          </p:cNvPr>
          <p:cNvSpPr txBox="1"/>
          <p:nvPr/>
        </p:nvSpPr>
        <p:spPr>
          <a:xfrm>
            <a:off x="5731722" y="3836318"/>
            <a:ext cx="3100578" cy="954107"/>
          </a:xfrm>
          <a:prstGeom prst="rect">
            <a:avLst/>
          </a:prstGeom>
          <a:noFill/>
        </p:spPr>
        <p:txBody>
          <a:bodyPr wrap="square" rtlCol="0">
            <a:spAutoFit/>
          </a:bodyPr>
          <a:lstStyle/>
          <a:p>
            <a:r>
              <a:rPr lang="en-TW" dirty="0"/>
              <a:t>An additional stage, known </a:t>
            </a:r>
            <a:r>
              <a:rPr lang="en-TW"/>
              <a:t>as Kleisli </a:t>
            </a:r>
            <a:r>
              <a:rPr lang="en-TW" dirty="0"/>
              <a:t>Category of computational indirection</a:t>
            </a:r>
            <a:r>
              <a:rPr lang="en-TW"/>
              <a:t>, infuses </a:t>
            </a:r>
            <a:r>
              <a:rPr lang="en-TW" dirty="0"/>
              <a:t>significant flexibility </a:t>
            </a:r>
            <a:r>
              <a:rPr lang="en-US" dirty="0"/>
              <a:t>in function composition.</a:t>
            </a:r>
            <a:endParaRPr lang="en-TW" dirty="0"/>
          </a:p>
        </p:txBody>
      </p:sp>
      <p:sp>
        <p:nvSpPr>
          <p:cNvPr id="10" name="Oval 9">
            <a:extLst>
              <a:ext uri="{FF2B5EF4-FFF2-40B4-BE49-F238E27FC236}">
                <a16:creationId xmlns:a16="http://schemas.microsoft.com/office/drawing/2014/main" id="{827BF24B-5F8E-EB49-9CB7-36E86C785763}"/>
              </a:ext>
            </a:extLst>
          </p:cNvPr>
          <p:cNvSpPr/>
          <p:nvPr/>
        </p:nvSpPr>
        <p:spPr>
          <a:xfrm>
            <a:off x="4009718" y="1109675"/>
            <a:ext cx="507103" cy="157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2" name="Oval 11">
            <a:extLst>
              <a:ext uri="{FF2B5EF4-FFF2-40B4-BE49-F238E27FC236}">
                <a16:creationId xmlns:a16="http://schemas.microsoft.com/office/drawing/2014/main" id="{E1D03DDB-4A5A-BC4F-8544-7B547B441A47}"/>
              </a:ext>
            </a:extLst>
          </p:cNvPr>
          <p:cNvSpPr/>
          <p:nvPr/>
        </p:nvSpPr>
        <p:spPr>
          <a:xfrm>
            <a:off x="4006609" y="1515254"/>
            <a:ext cx="507103" cy="157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Oval 12">
            <a:extLst>
              <a:ext uri="{FF2B5EF4-FFF2-40B4-BE49-F238E27FC236}">
                <a16:creationId xmlns:a16="http://schemas.microsoft.com/office/drawing/2014/main" id="{0489D5F4-9559-7747-9A63-CFA1BC6665A9}"/>
              </a:ext>
            </a:extLst>
          </p:cNvPr>
          <p:cNvSpPr/>
          <p:nvPr/>
        </p:nvSpPr>
        <p:spPr>
          <a:xfrm>
            <a:off x="4006610" y="1920833"/>
            <a:ext cx="507103" cy="157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20030857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 of outrageous Fortune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pic>
        <p:nvPicPr>
          <p:cNvPr id="4" name="Picture 3">
            <a:extLst>
              <a:ext uri="{FF2B5EF4-FFF2-40B4-BE49-F238E27FC236}">
                <a16:creationId xmlns:a16="http://schemas.microsoft.com/office/drawing/2014/main" id="{3040AC55-5B03-EE4F-947E-B4CCE6F197DC}"/>
              </a:ext>
            </a:extLst>
          </p:cNvPr>
          <p:cNvPicPr>
            <a:picLocks noChangeAspect="1"/>
          </p:cNvPicPr>
          <p:nvPr/>
        </p:nvPicPr>
        <p:blipFill>
          <a:blip r:embed="rId3"/>
          <a:stretch>
            <a:fillRect/>
          </a:stretch>
        </p:blipFill>
        <p:spPr>
          <a:xfrm>
            <a:off x="5696978" y="1498397"/>
            <a:ext cx="2852882" cy="2852882"/>
          </a:xfrm>
          <a:prstGeom prst="rect">
            <a:avLst/>
          </a:prstGeom>
        </p:spPr>
      </p:pic>
      <p:pic>
        <p:nvPicPr>
          <p:cNvPr id="5" name="Picture 4">
            <a:hlinkClick r:id="rId4"/>
            <a:extLst>
              <a:ext uri="{FF2B5EF4-FFF2-40B4-BE49-F238E27FC236}">
                <a16:creationId xmlns:a16="http://schemas.microsoft.com/office/drawing/2014/main" id="{8CC06863-AA14-4740-8918-3F6097C56236}"/>
              </a:ext>
            </a:extLst>
          </p:cNvPr>
          <p:cNvPicPr>
            <a:picLocks noChangeAspect="1"/>
          </p:cNvPicPr>
          <p:nvPr/>
        </p:nvPicPr>
        <p:blipFill>
          <a:blip r:embed="rId5"/>
          <a:stretch>
            <a:fillRect/>
          </a:stretch>
        </p:blipFill>
        <p:spPr>
          <a:xfrm>
            <a:off x="501516" y="1498397"/>
            <a:ext cx="5085364" cy="3276558"/>
          </a:xfrm>
          <a:prstGeom prst="rect">
            <a:avLst/>
          </a:prstGeom>
        </p:spPr>
      </p:pic>
      <p:pic>
        <p:nvPicPr>
          <p:cNvPr id="6" name="Picture 5">
            <a:hlinkClick r:id="rId6"/>
            <a:extLst>
              <a:ext uri="{FF2B5EF4-FFF2-40B4-BE49-F238E27FC236}">
                <a16:creationId xmlns:a16="http://schemas.microsoft.com/office/drawing/2014/main" id="{42ADD71E-E491-CB46-B660-FE5786E859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2352" y="3489718"/>
            <a:ext cx="2123952" cy="1285237"/>
          </a:xfrm>
          <a:prstGeom prst="rect">
            <a:avLst/>
          </a:prstGeom>
        </p:spPr>
      </p:pic>
    </p:spTree>
    <p:extLst>
      <p:ext uri="{BB962C8B-B14F-4D97-AF65-F5344CB8AC3E}">
        <p14:creationId xmlns:p14="http://schemas.microsoft.com/office/powerpoint/2010/main" val="32580326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err="1"/>
              <a:t>Yoneda</a:t>
            </a:r>
            <a:r>
              <a:rPr lang="en-US" dirty="0"/>
              <a:t> Lemma</a:t>
            </a:r>
            <a:endParaRPr dirty="0"/>
          </a:p>
        </p:txBody>
      </p:sp>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55</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7A1D6632-16D8-044D-AC05-1E3A85647C82}"/>
              </a:ext>
            </a:extLst>
          </p:cNvPr>
          <p:cNvSpPr txBox="1"/>
          <p:nvPr/>
        </p:nvSpPr>
        <p:spPr>
          <a:xfrm>
            <a:off x="621622" y="1017725"/>
            <a:ext cx="7900755" cy="2462213"/>
          </a:xfrm>
          <a:prstGeom prst="rect">
            <a:avLst/>
          </a:prstGeom>
          <a:noFill/>
        </p:spPr>
        <p:txBody>
          <a:bodyPr wrap="square" rtlCol="0">
            <a:spAutoFit/>
          </a:bodyPr>
          <a:lstStyle/>
          <a:p>
            <a:br>
              <a:rPr lang="en-US" dirty="0"/>
            </a:br>
            <a:r>
              <a:rPr lang="en-US" dirty="0"/>
              <a:t>1. Idea</a:t>
            </a:r>
          </a:p>
          <a:p>
            <a:r>
              <a:rPr lang="en-US" dirty="0"/>
              <a:t>The </a:t>
            </a:r>
            <a:r>
              <a:rPr lang="en-US" b="1" i="1" dirty="0" err="1"/>
              <a:t>Yoneda</a:t>
            </a:r>
            <a:r>
              <a:rPr lang="en-US" b="1" i="1" dirty="0"/>
              <a:t> lemma</a:t>
            </a:r>
            <a:r>
              <a:rPr lang="en-US" dirty="0"/>
              <a:t> says that the </a:t>
            </a:r>
            <a:r>
              <a:rPr lang="en-US" u="sng" dirty="0">
                <a:hlinkClick r:id="rId2"/>
              </a:rPr>
              <a:t>set</a:t>
            </a:r>
            <a:r>
              <a:rPr lang="en-US" dirty="0"/>
              <a:t> of </a:t>
            </a:r>
            <a:r>
              <a:rPr lang="en-US" u="sng" dirty="0">
                <a:hlinkClick r:id="rId3"/>
              </a:rPr>
              <a:t>morphisms</a:t>
            </a:r>
            <a:r>
              <a:rPr lang="en-US" dirty="0"/>
              <a:t> from a </a:t>
            </a:r>
            <a:r>
              <a:rPr lang="en-US" u="sng" dirty="0">
                <a:hlinkClick r:id="rId4"/>
              </a:rPr>
              <a:t>representable presheaf</a:t>
            </a:r>
            <a:r>
              <a:rPr lang="en-US" dirty="0"/>
              <a:t> y(c) into an arbitrary </a:t>
            </a:r>
            <a:r>
              <a:rPr lang="en-US" u="sng" dirty="0">
                <a:hlinkClick r:id="rId5"/>
              </a:rPr>
              <a:t>presheaf</a:t>
            </a:r>
            <a:r>
              <a:rPr lang="en-US" dirty="0"/>
              <a:t> X is in </a:t>
            </a:r>
            <a:r>
              <a:rPr lang="en-US" u="sng" dirty="0">
                <a:hlinkClick r:id="rId6"/>
              </a:rPr>
              <a:t>natural bijection</a:t>
            </a:r>
            <a:r>
              <a:rPr lang="en-US" dirty="0"/>
              <a:t> with the set X(c) assigned by X to the representing </a:t>
            </a:r>
            <a:r>
              <a:rPr lang="en-US" u="sng" dirty="0">
                <a:hlinkClick r:id="rId7"/>
              </a:rPr>
              <a:t>object</a:t>
            </a:r>
            <a:r>
              <a:rPr lang="en-US" dirty="0"/>
              <a:t> c.</a:t>
            </a:r>
          </a:p>
          <a:p>
            <a:r>
              <a:rPr lang="en-US" dirty="0"/>
              <a:t>The </a:t>
            </a:r>
            <a:r>
              <a:rPr lang="en-US" dirty="0" err="1"/>
              <a:t>Yoneda</a:t>
            </a:r>
            <a:r>
              <a:rPr lang="en-US" dirty="0"/>
              <a:t> lemma is an elementary but deep and central result in </a:t>
            </a:r>
            <a:r>
              <a:rPr lang="en-US" u="sng" dirty="0">
                <a:hlinkClick r:id="rId8"/>
              </a:rPr>
              <a:t>category theory</a:t>
            </a:r>
            <a:r>
              <a:rPr lang="en-US" dirty="0"/>
              <a:t> and in particular in </a:t>
            </a:r>
            <a:r>
              <a:rPr lang="en-US" u="sng" dirty="0">
                <a:hlinkClick r:id="rId9"/>
              </a:rPr>
              <a:t>sheaf and topos theory</a:t>
            </a:r>
            <a:r>
              <a:rPr lang="en-US" dirty="0"/>
              <a:t>. It is essential background behind the central concepts of </a:t>
            </a:r>
            <a:r>
              <a:rPr lang="en-US" i="1" u="sng" dirty="0">
                <a:hlinkClick r:id="rId10"/>
              </a:rPr>
              <a:t>representable functors</a:t>
            </a:r>
            <a:r>
              <a:rPr lang="en-US" dirty="0"/>
              <a:t>, </a:t>
            </a:r>
            <a:r>
              <a:rPr lang="en-US" i="1" u="sng" dirty="0">
                <a:hlinkClick r:id="rId11"/>
              </a:rPr>
              <a:t>universal constructions</a:t>
            </a:r>
            <a:r>
              <a:rPr lang="en-US" dirty="0"/>
              <a:t>, and </a:t>
            </a:r>
            <a:r>
              <a:rPr lang="en-US" i="1" u="sng" dirty="0">
                <a:hlinkClick r:id="rId12"/>
              </a:rPr>
              <a:t>universal elements</a:t>
            </a:r>
            <a:r>
              <a:rPr lang="en-US" dirty="0"/>
              <a:t>.</a:t>
            </a:r>
          </a:p>
          <a:p>
            <a:endParaRPr lang="en-US" dirty="0"/>
          </a:p>
          <a:p>
            <a:r>
              <a:rPr lang="en-US" dirty="0"/>
              <a:t>				-excerpt from </a:t>
            </a:r>
            <a:r>
              <a:rPr lang="en-US" dirty="0" err="1">
                <a:hlinkClick r:id="rId13"/>
              </a:rPr>
              <a:t>nLab</a:t>
            </a:r>
            <a:endParaRPr lang="en-US" dirty="0"/>
          </a:p>
          <a:p>
            <a:endParaRPr lang="en-TW" dirty="0"/>
          </a:p>
        </p:txBody>
      </p:sp>
    </p:spTree>
    <p:extLst>
      <p:ext uri="{BB962C8B-B14F-4D97-AF65-F5344CB8AC3E}">
        <p14:creationId xmlns:p14="http://schemas.microsoft.com/office/powerpoint/2010/main" val="7106926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424317" y="143875"/>
            <a:ext cx="656942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 </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 name="Rectangle 3"/>
          <p:cNvSpPr/>
          <p:nvPr/>
        </p:nvSpPr>
        <p:spPr>
          <a:xfrm>
            <a:off x="1" y="4843831"/>
            <a:ext cx="9864356" cy="300082"/>
          </a:xfrm>
          <a:prstGeom prst="rect">
            <a:avLst/>
          </a:prstGeom>
        </p:spPr>
        <p:txBody>
          <a:bodyPr wrap="square">
            <a:spAutoFit/>
          </a:bodyPr>
          <a:lstStyle/>
          <a:p>
            <a:pPr defTabSz="685766">
              <a:buClrTx/>
            </a:pP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prstClr val="white"/>
              </a:solidFill>
              <a:latin typeface="STXinwei" panose="02010800040101010101" pitchFamily="2" charset="-122"/>
              <a:ea typeface="STXinwei" panose="02010800040101010101" pitchFamily="2" charset="-122"/>
              <a:cs typeface="+mn-cs"/>
            </a:endParaRPr>
          </a:p>
        </p:txBody>
      </p:sp>
      <p:pic>
        <p:nvPicPr>
          <p:cNvPr id="2" name="Picture 1"/>
          <p:cNvPicPr>
            <a:picLocks noChangeAspect="1"/>
          </p:cNvPicPr>
          <p:nvPr/>
        </p:nvPicPr>
        <p:blipFill>
          <a:blip r:embed="rId3"/>
          <a:stretch>
            <a:fillRect/>
          </a:stretch>
        </p:blipFill>
        <p:spPr>
          <a:xfrm>
            <a:off x="751078" y="991003"/>
            <a:ext cx="7915904" cy="3549788"/>
          </a:xfrm>
          <a:prstGeom prst="rect">
            <a:avLst/>
          </a:prstGeom>
        </p:spPr>
      </p:pic>
      <p:sp>
        <p:nvSpPr>
          <p:cNvPr id="5" name="TextBox 4"/>
          <p:cNvSpPr txBox="1"/>
          <p:nvPr/>
        </p:nvSpPr>
        <p:spPr>
          <a:xfrm>
            <a:off x="3251194" y="4508797"/>
            <a:ext cx="2460930"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The Lower part of the Table 1 of the paper</a:t>
            </a:r>
          </a:p>
        </p:txBody>
      </p:sp>
    </p:spTree>
    <p:extLst>
      <p:ext uri="{BB962C8B-B14F-4D97-AF65-F5344CB8AC3E}">
        <p14:creationId xmlns:p14="http://schemas.microsoft.com/office/powerpoint/2010/main" val="1703267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165913" y="123443"/>
            <a:ext cx="66543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 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6" name="Rectangle 5"/>
          <p:cNvSpPr/>
          <p:nvPr/>
        </p:nvSpPr>
        <p:spPr>
          <a:xfrm>
            <a:off x="345451" y="938856"/>
            <a:ext cx="8295308" cy="438582"/>
          </a:xfrm>
          <a:prstGeom prst="rect">
            <a:avLst/>
          </a:prstGeom>
        </p:spPr>
        <p:txBody>
          <a:bodyPr wrap="square">
            <a:spAutoFit/>
          </a:bodyPr>
          <a:lstStyle/>
          <a:p>
            <a:pPr defTabSz="685766">
              <a:buClrTx/>
            </a:pPr>
            <a:r>
              <a:rPr lang="en-US" sz="750" kern="1200" dirty="0">
                <a:solidFill>
                  <a:srgbClr val="FFFFFF"/>
                </a:solidFill>
                <a:latin typeface="STXinwei" panose="02010800040101010101" pitchFamily="2" charset="-122"/>
                <a:ea typeface="STXinwei" panose="02010800040101010101" pitchFamily="2" charset="-122"/>
                <a:cs typeface="Arial" charset="0"/>
              </a:rPr>
              <a:t>Mathematics begins with puzzles and problems dealing with combinatoric and symbolic aspects of the general human experience. Some of these aspects turn out to be systematic and intrinsic, rather than arbitrary and tied to one context.  </a:t>
            </a:r>
            <a:r>
              <a:rPr lang="mr-IN" sz="750" kern="1200" dirty="0">
                <a:solidFill>
                  <a:srgbClr val="FFFFFF"/>
                </a:solidFill>
                <a:latin typeface="STXinwei" panose="02010800040101010101" pitchFamily="2" charset="-122"/>
                <a:ea typeface="STXinwei" panose="02010800040101010101" pitchFamily="2" charset="-122"/>
                <a:cs typeface="Arial" charset="0"/>
              </a:rPr>
              <a:t>…</a:t>
            </a:r>
            <a:r>
              <a:rPr lang="en-US" sz="750" kern="1200" dirty="0">
                <a:solidFill>
                  <a:srgbClr val="FFFFFF"/>
                </a:solidFill>
                <a:latin typeface="STXinwei" panose="02010800040101010101" pitchFamily="2" charset="-122"/>
                <a:ea typeface="STXinwei" panose="02010800040101010101" pitchFamily="2" charset="-122"/>
                <a:cs typeface="Arial" charset="0"/>
              </a:rPr>
              <a:t> These observations can be described as starting with a variety of human activities, each one of which leads more or less directly to a corresponding portion of mathematics:</a:t>
            </a:r>
          </a:p>
        </p:txBody>
      </p:sp>
      <p:sp>
        <p:nvSpPr>
          <p:cNvPr id="4" name="Rectangle 3"/>
          <p:cNvSpPr/>
          <p:nvPr/>
        </p:nvSpPr>
        <p:spPr>
          <a:xfrm>
            <a:off x="1" y="4851854"/>
            <a:ext cx="9585251" cy="300082"/>
          </a:xfrm>
          <a:prstGeom prst="rect">
            <a:avLst/>
          </a:prstGeom>
        </p:spPr>
        <p:txBody>
          <a:bodyPr wrap="square">
            <a:spAutoFit/>
          </a:bodyPr>
          <a:lstStyle/>
          <a:p>
            <a:pPr defTabSz="685766">
              <a:buClrTx/>
            </a:pP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srgbClr val="00B0F0"/>
              </a:solidFill>
              <a:latin typeface="STXinwei" panose="02010800040101010101" pitchFamily="2" charset="-122"/>
              <a:ea typeface="STXinwei" panose="02010800040101010101" pitchFamily="2" charset="-122"/>
              <a:cs typeface="+mn-cs"/>
            </a:endParaRPr>
          </a:p>
        </p:txBody>
      </p:sp>
      <p:graphicFrame>
        <p:nvGraphicFramePr>
          <p:cNvPr id="7" name="Table 6"/>
          <p:cNvGraphicFramePr>
            <a:graphicFrameLocks noGrp="1"/>
          </p:cNvGraphicFramePr>
          <p:nvPr/>
        </p:nvGraphicFramePr>
        <p:xfrm>
          <a:off x="567245" y="1377438"/>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400" b="0" i="0" dirty="0">
                          <a:latin typeface="STXinwei" panose="02010800040101010101" pitchFamily="2" charset="-122"/>
                          <a:ea typeface="STXinwei" panose="02010800040101010101" pitchFamily="2" charset="-122"/>
                        </a:rPr>
                        <a:t>Counting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Arithmetic, Number</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0"/>
                  </a:ext>
                </a:extLst>
              </a:tr>
              <a:tr h="332877">
                <a:tc>
                  <a:txBody>
                    <a:bodyPr/>
                    <a:lstStyle/>
                    <a:p>
                      <a:r>
                        <a:rPr lang="en-US" sz="1400" b="0" i="0" dirty="0">
                          <a:latin typeface="STXinwei" panose="02010800040101010101" pitchFamily="2" charset="-122"/>
                          <a:ea typeface="STXinwei" panose="02010800040101010101" pitchFamily="2" charset="-122"/>
                        </a:rPr>
                        <a:t>Measuring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400" b="0" i="0" dirty="0">
                          <a:latin typeface="STXinwei" panose="02010800040101010101" pitchFamily="2" charset="-122"/>
                          <a:ea typeface="STXinwei" panose="02010800040101010101" pitchFamily="2" charset="-122"/>
                        </a:rPr>
                        <a:t>Shaping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Geometry,</a:t>
                      </a:r>
                      <a:r>
                        <a:rPr lang="en-US" sz="1400" baseline="0" dirty="0">
                          <a:latin typeface="STXinwei" panose="02010800040101010101" pitchFamily="2" charset="-122"/>
                          <a:ea typeface="STXinwei" panose="02010800040101010101" pitchFamily="2" charset="-122"/>
                        </a:rPr>
                        <a:t> Topology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2"/>
                  </a:ext>
                </a:extLst>
              </a:tr>
              <a:tr h="332877">
                <a:tc>
                  <a:txBody>
                    <a:bodyPr/>
                    <a:lstStyle/>
                    <a:p>
                      <a:r>
                        <a:rPr lang="en-US" sz="1400" b="0" i="0" dirty="0">
                          <a:latin typeface="STXinwei" panose="02010800040101010101" pitchFamily="2" charset="-122"/>
                          <a:ea typeface="STXinwei" panose="02010800040101010101" pitchFamily="2" charset="-122"/>
                        </a:rPr>
                        <a:t>Forming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Symmetry, Group</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3"/>
                  </a:ext>
                </a:extLst>
              </a:tr>
              <a:tr h="332877">
                <a:tc>
                  <a:txBody>
                    <a:bodyPr/>
                    <a:lstStyle/>
                    <a:p>
                      <a:r>
                        <a:rPr lang="en-US" sz="1400" b="0" i="0" dirty="0">
                          <a:latin typeface="STXinwei" panose="02010800040101010101" pitchFamily="2" charset="-122"/>
                          <a:ea typeface="STXinwei" panose="02010800040101010101" pitchFamily="2" charset="-122"/>
                        </a:rPr>
                        <a:t>Estimating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400" b="0" i="0" dirty="0">
                          <a:latin typeface="STXinwei" panose="02010800040101010101" pitchFamily="2" charset="-122"/>
                          <a:ea typeface="STXinwei" panose="02010800040101010101" pitchFamily="2" charset="-122"/>
                        </a:rPr>
                        <a:t>Moving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400" b="0" i="0" dirty="0">
                          <a:latin typeface="STXinwei" panose="02010800040101010101" pitchFamily="2" charset="-122"/>
                          <a:ea typeface="STXinwei" panose="02010800040101010101" pitchFamily="2" charset="-122"/>
                        </a:rPr>
                        <a:t>Calculating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Algebra, Numerical Analysis</a:t>
                      </a:r>
                    </a:p>
                  </a:txBody>
                  <a:tcPr marL="68580" marR="68580" marT="34290" marB="34290"/>
                </a:tc>
                <a:extLst>
                  <a:ext uri="{0D108BD9-81ED-4DB2-BD59-A6C34878D82A}">
                    <a16:rowId xmlns:a16="http://schemas.microsoft.com/office/drawing/2014/main" val="10006"/>
                  </a:ext>
                </a:extLst>
              </a:tr>
              <a:tr h="332877">
                <a:tc>
                  <a:txBody>
                    <a:bodyPr/>
                    <a:lstStyle/>
                    <a:p>
                      <a:r>
                        <a:rPr lang="en-US" sz="1400" b="0" i="0" dirty="0">
                          <a:latin typeface="STXinwei" panose="02010800040101010101" pitchFamily="2" charset="-122"/>
                          <a:ea typeface="STXinwei" panose="02010800040101010101" pitchFamily="2" charset="-122"/>
                        </a:rPr>
                        <a:t>Proving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Logic</a:t>
                      </a:r>
                    </a:p>
                  </a:txBody>
                  <a:tcPr marL="68580" marR="68580" marT="34290" marB="34290"/>
                </a:tc>
                <a:extLst>
                  <a:ext uri="{0D108BD9-81ED-4DB2-BD59-A6C34878D82A}">
                    <a16:rowId xmlns:a16="http://schemas.microsoft.com/office/drawing/2014/main" val="10007"/>
                  </a:ext>
                </a:extLst>
              </a:tr>
              <a:tr h="332877">
                <a:tc>
                  <a:txBody>
                    <a:bodyPr/>
                    <a:lstStyle/>
                    <a:p>
                      <a:r>
                        <a:rPr lang="en-US" sz="1400" b="0" i="0" dirty="0">
                          <a:latin typeface="STXinwei" panose="02010800040101010101" pitchFamily="2" charset="-122"/>
                          <a:ea typeface="STXinwei" panose="02010800040101010101" pitchFamily="2" charset="-122"/>
                        </a:rPr>
                        <a:t>Puzzling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Combinatorics, </a:t>
                      </a:r>
                      <a:r>
                        <a:rPr lang="en-US" sz="1400" dirty="0" err="1">
                          <a:latin typeface="STXinwei" panose="02010800040101010101" pitchFamily="2" charset="-122"/>
                          <a:ea typeface="STXinwei" panose="02010800040101010101" pitchFamily="2" charset="-122"/>
                        </a:rPr>
                        <a:t>Numer</a:t>
                      </a:r>
                      <a:r>
                        <a:rPr lang="en-US" sz="1400" dirty="0">
                          <a:latin typeface="STXinwei" panose="02010800040101010101" pitchFamily="2" charset="-122"/>
                          <a:ea typeface="STXinwei" panose="02010800040101010101" pitchFamily="2" charset="-122"/>
                        </a:rPr>
                        <a:t> Theory</a:t>
                      </a:r>
                    </a:p>
                  </a:txBody>
                  <a:tcPr marL="68580" marR="68580" marT="34290" marB="34290"/>
                </a:tc>
                <a:extLst>
                  <a:ext uri="{0D108BD9-81ED-4DB2-BD59-A6C34878D82A}">
                    <a16:rowId xmlns:a16="http://schemas.microsoft.com/office/drawing/2014/main" val="10008"/>
                  </a:ext>
                </a:extLst>
              </a:tr>
              <a:tr h="332877">
                <a:tc>
                  <a:txBody>
                    <a:bodyPr/>
                    <a:lstStyle/>
                    <a:p>
                      <a:r>
                        <a:rPr lang="en-US" sz="1400" b="0" i="0" dirty="0">
                          <a:latin typeface="STXinwei" panose="02010800040101010101" pitchFamily="2" charset="-122"/>
                          <a:ea typeface="STXinwei" panose="02010800040101010101" pitchFamily="2" charset="-122"/>
                        </a:rPr>
                        <a:t>Grouping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6789483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71422" y="616653"/>
            <a:ext cx="1260234" cy="307777"/>
          </a:xfrm>
          <a:prstGeom prst="rect">
            <a:avLst/>
          </a:prstGeom>
          <a:noFill/>
        </p:spPr>
        <p:txBody>
          <a:bodyPr wrap="square" rtlCol="0">
            <a:spAutoFit/>
          </a:bodyPr>
          <a:lstStyle/>
          <a:p>
            <a:pPr defTabSz="685766">
              <a:buClrTx/>
            </a:pPr>
            <a:r>
              <a:rPr lang="en-US" kern="1200" dirty="0">
                <a:solidFill>
                  <a:srgbClr val="FFFFFF"/>
                </a:solidFill>
                <a:latin typeface="STXinwei" panose="02010800040101010101" pitchFamily="2" charset="-122"/>
                <a:ea typeface="STXinwei" panose="02010800040101010101" pitchFamily="2" charset="-122"/>
                <a:cs typeface="Arial" charset="0"/>
              </a:rPr>
              <a:t>John Baez</a:t>
            </a:r>
          </a:p>
        </p:txBody>
      </p:sp>
      <p:sp>
        <p:nvSpPr>
          <p:cNvPr id="17" name="TextBox 16"/>
          <p:cNvSpPr txBox="1"/>
          <p:nvPr/>
        </p:nvSpPr>
        <p:spPr>
          <a:xfrm>
            <a:off x="2190312" y="4697117"/>
            <a:ext cx="4781110" cy="338554"/>
          </a:xfrm>
          <a:prstGeom prst="rect">
            <a:avLst/>
          </a:prstGeom>
          <a:noFill/>
        </p:spPr>
        <p:txBody>
          <a:bodyPr wrap="square" rtlCol="0">
            <a:spAutoFit/>
          </a:bodyPr>
          <a:lstStyle/>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Source: *John Baez’s Stuff, </a:t>
            </a:r>
            <a:r>
              <a:rPr lang="en-US" sz="800" kern="1200" dirty="0">
                <a:solidFill>
                  <a:srgbClr val="DBB76C"/>
                </a:solidFill>
                <a:latin typeface="STXinwei" panose="02010800040101010101" pitchFamily="2" charset="-122"/>
                <a:ea typeface="STXinwei" panose="02010800040101010101" pitchFamily="2" charset="-122"/>
                <a:cs typeface="Arial" charset="0"/>
                <a:hlinkClick r:id="rId3"/>
              </a:rPr>
              <a:t>http://math.ucr.edu/home/baez/</a:t>
            </a:r>
            <a:endParaRPr lang="en-US" sz="800" kern="1200" dirty="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**Jean-Pierre Marquis, </a:t>
            </a:r>
            <a:r>
              <a:rPr lang="en-US" sz="800" kern="1200" dirty="0">
                <a:solidFill>
                  <a:srgbClr val="DBB76C"/>
                </a:solidFill>
                <a:latin typeface="STXinwei" panose="02010800040101010101" pitchFamily="2" charset="-122"/>
                <a:ea typeface="STXinwei" panose="02010800040101010101" pitchFamily="2" charset="-122"/>
                <a:cs typeface="+mn-cs"/>
                <a:hlinkClick r:id="rId4"/>
              </a:rPr>
              <a:t>https://plato.stanford.edu/archives/win2015/entries/categorytheory/</a:t>
            </a:r>
            <a:r>
              <a:rPr lang="en-US" sz="800" kern="1200" dirty="0">
                <a:solidFill>
                  <a:srgbClr val="DBB76C"/>
                </a:solidFill>
                <a:latin typeface="STXinwei" panose="02010800040101010101" pitchFamily="2" charset="-122"/>
                <a:ea typeface="STXinwei" panose="02010800040101010101" pitchFamily="2" charset="-122"/>
                <a:cs typeface="+mn-cs"/>
              </a:rPr>
              <a:t> </a:t>
            </a:r>
            <a:r>
              <a:rPr lang="en-US" sz="800" kern="1200" dirty="0">
                <a:solidFill>
                  <a:srgbClr val="DBB76C"/>
                </a:solidFill>
                <a:latin typeface="STXinwei" panose="02010800040101010101" pitchFamily="2" charset="-122"/>
                <a:ea typeface="STXinwei" panose="02010800040101010101" pitchFamily="2" charset="-122"/>
                <a:cs typeface="Arial" charset="0"/>
              </a:rPr>
              <a:t> </a:t>
            </a:r>
          </a:p>
        </p:txBody>
      </p:sp>
      <p:sp>
        <p:nvSpPr>
          <p:cNvPr id="11" name="矩形 1"/>
          <p:cNvSpPr>
            <a:spLocks noChangeArrowheads="1"/>
          </p:cNvSpPr>
          <p:nvPr/>
        </p:nvSpPr>
        <p:spPr bwMode="auto">
          <a:xfrm>
            <a:off x="674990" y="161806"/>
            <a:ext cx="78117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sz="2800" kern="1200" dirty="0">
                <a:solidFill>
                  <a:srgbClr val="FFFFFF"/>
                </a:solidFill>
                <a:latin typeface="STXinwei" panose="02010800040101010101" pitchFamily="2" charset="-122"/>
                <a:ea typeface="STXinwei" panose="02010800040101010101" pitchFamily="2" charset="-122"/>
                <a:cs typeface="Arial" charset="0"/>
              </a:rPr>
              <a:t>Category Theory is the Mathematics of networks</a:t>
            </a:r>
          </a:p>
        </p:txBody>
      </p:sp>
      <p:sp>
        <p:nvSpPr>
          <p:cNvPr id="6" name="Rectangle 5"/>
          <p:cNvSpPr/>
          <p:nvPr/>
        </p:nvSpPr>
        <p:spPr>
          <a:xfrm>
            <a:off x="674990" y="3917270"/>
            <a:ext cx="8295308" cy="830997"/>
          </a:xfrm>
          <a:prstGeom prst="rect">
            <a:avLst/>
          </a:prstGeom>
        </p:spPr>
        <p:txBody>
          <a:bodyPr wrap="square">
            <a:spAutoFit/>
          </a:bodyPr>
          <a:lstStyle/>
          <a:p>
            <a:pPr defTabSz="685766">
              <a:buClrTx/>
            </a:pPr>
            <a:r>
              <a:rPr lang="en-US" sz="1200" kern="1200" dirty="0">
                <a:solidFill>
                  <a:srgbClr val="FFFFFF"/>
                </a:solidFill>
                <a:latin typeface="STXinwei" panose="02010800040101010101" pitchFamily="2" charset="-122"/>
                <a:ea typeface="STXinwei" panose="02010800040101010101" pitchFamily="2" charset="-122"/>
                <a:cs typeface="Arial" charset="0"/>
              </a:rPr>
              <a:t>Based on Marquis, Jean-Pierre on Stanford Encyclopedia of Philosophy**: “Category theory has become an important role in contemporary mathematics and theoretical computer science. It is a powerful language, or conceptual framework, allowing us to see the universal components of a family of structures of a given kind, and how structures of different kinds are interrelated”</a:t>
            </a:r>
          </a:p>
        </p:txBody>
      </p:sp>
      <p:pic>
        <p:nvPicPr>
          <p:cNvPr id="2" name="Picture 1">
            <a:hlinkClick r:id="rId5"/>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90312" y="810731"/>
            <a:ext cx="4788872" cy="2993045"/>
          </a:xfrm>
          <a:prstGeom prst="rect">
            <a:avLst/>
          </a:prstGeom>
        </p:spPr>
      </p:pic>
    </p:spTree>
    <p:extLst>
      <p:ext uri="{BB962C8B-B14F-4D97-AF65-F5344CB8AC3E}">
        <p14:creationId xmlns:p14="http://schemas.microsoft.com/office/powerpoint/2010/main" val="15526717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22777" y="142019"/>
            <a:ext cx="799449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范畴论</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t>
            </a:r>
            <a:r>
              <a:rPr lang="zh-TW" altLang="en-US" sz="2700" kern="1200" dirty="0">
                <a:solidFill>
                  <a:prstClr val="white"/>
                </a:solidFill>
                <a:latin typeface="STXinwei" panose="02010800040101010101" pitchFamily="2" charset="-122"/>
                <a:ea typeface="STXinwei" panose="02010800040101010101" pitchFamily="2" charset="-122"/>
                <a:cs typeface="Arial" charset="0"/>
              </a:rPr>
              <a:t>不需要数字的计算方法</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zh-TW" altLang="en-US" sz="2700" kern="1200" dirty="0">
                <a:solidFill>
                  <a:prstClr val="white"/>
                </a:solidFill>
                <a:latin typeface="STXinwei" panose="02010800040101010101" pitchFamily="2" charset="-122"/>
                <a:ea typeface="STXinwei" panose="02010800040101010101" pitchFamily="2" charset="-122"/>
                <a:cs typeface="Arial" charset="0"/>
              </a:rPr>
              <a:t>基于箭头的算术</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p>
        </p:txBody>
      </p:sp>
      <p:sp>
        <p:nvSpPr>
          <p:cNvPr id="42" name="41 CuadroTexto"/>
          <p:cNvSpPr txBox="1"/>
          <p:nvPr/>
        </p:nvSpPr>
        <p:spPr>
          <a:xfrm>
            <a:off x="1557840" y="3688644"/>
            <a:ext cx="5832554" cy="323165"/>
          </a:xfrm>
          <a:prstGeom prst="rect">
            <a:avLst/>
          </a:prstGeom>
          <a:noFill/>
        </p:spPr>
        <p:txBody>
          <a:bodyPr wrap="square" rtlCol="0">
            <a:spAutoFit/>
          </a:bodyPr>
          <a:lstStyle/>
          <a:p>
            <a:pPr algn="ctr" defTabSz="685766">
              <a:buClrTx/>
            </a:pPr>
            <a:r>
              <a:rPr lang="zh-TW" altLang="en-GB" sz="1500" i="1" kern="1200">
                <a:solidFill>
                  <a:srgbClr val="FFFFFF"/>
                </a:solidFill>
                <a:latin typeface="STXinwei" panose="02010800040101010101" pitchFamily="2" charset="-122"/>
                <a:ea typeface="STXinwei" panose="02010800040101010101" pitchFamily="2" charset="-122"/>
                <a:cs typeface="+mn-cs"/>
              </a:rPr>
              <a:t>案例</a:t>
            </a:r>
            <a:r>
              <a:rPr lang="en-GB" sz="1500" i="1" kern="1200">
                <a:solidFill>
                  <a:srgbClr val="FFFFFF"/>
                </a:solidFill>
                <a:latin typeface="STXinwei" panose="02010800040101010101" pitchFamily="2" charset="-122"/>
                <a:ea typeface="STXinwei" panose="02010800040101010101" pitchFamily="2" charset="-122"/>
                <a:cs typeface="+mn-cs"/>
              </a:rPr>
              <a:t>: </a:t>
            </a:r>
            <a:r>
              <a:rPr lang="zh-TW" altLang="en-GB" sz="1500" i="1" kern="1200">
                <a:solidFill>
                  <a:srgbClr val="FFFFFF"/>
                </a:solidFill>
                <a:latin typeface="STXinwei" panose="02010800040101010101" pitchFamily="2" charset="-122"/>
                <a:ea typeface="STXinwei" panose="02010800040101010101" pitchFamily="2" charset="-122"/>
                <a:cs typeface="+mn-cs"/>
              </a:rPr>
              <a:t>由</a:t>
            </a:r>
            <a:r>
              <a:rPr lang="zh-TW" altLang="en-US" sz="1500" i="1" kern="1200">
                <a:solidFill>
                  <a:srgbClr val="FFFFFF"/>
                </a:solidFill>
                <a:latin typeface="STXinwei" panose="02010800040101010101" pitchFamily="2" charset="-122"/>
                <a:ea typeface="STXinwei" panose="02010800040101010101" pitchFamily="2" charset="-122"/>
                <a:cs typeface="+mn-cs"/>
              </a:rPr>
              <a:t>三个对象</a:t>
            </a:r>
            <a:r>
              <a:rPr lang="en-GB" sz="1500" i="1" kern="1200">
                <a:solidFill>
                  <a:srgbClr val="FFFFFF"/>
                </a:solidFill>
                <a:latin typeface="STXinwei" panose="02010800040101010101" pitchFamily="2" charset="-122"/>
                <a:ea typeface="STXinwei" panose="02010800040101010101" pitchFamily="2" charset="-122"/>
                <a:cs typeface="+mn-cs"/>
              </a:rPr>
              <a:t> (A,B,C) </a:t>
            </a:r>
            <a:r>
              <a:rPr lang="zh-TW" altLang="en-GB" sz="1500" i="1" kern="1200">
                <a:solidFill>
                  <a:srgbClr val="FFFFFF"/>
                </a:solidFill>
                <a:latin typeface="STXinwei" panose="02010800040101010101" pitchFamily="2" charset="-122"/>
                <a:ea typeface="STXinwei" panose="02010800040101010101" pitchFamily="2" charset="-122"/>
                <a:cs typeface="+mn-cs"/>
              </a:rPr>
              <a:t>和</a:t>
            </a:r>
            <a:r>
              <a:rPr lang="zh-TW" altLang="en-US" sz="1500" i="1" kern="1200">
                <a:solidFill>
                  <a:srgbClr val="FFFFFF"/>
                </a:solidFill>
                <a:latin typeface="STXinwei" panose="02010800040101010101" pitchFamily="2" charset="-122"/>
                <a:ea typeface="STXinwei" panose="02010800040101010101" pitchFamily="2" charset="-122"/>
                <a:cs typeface="+mn-cs"/>
              </a:rPr>
              <a:t>两个箭头</a:t>
            </a:r>
            <a:r>
              <a:rPr lang="en-GB" sz="1500" i="1" kern="1200">
                <a:solidFill>
                  <a:srgbClr val="FFFFFF"/>
                </a:solidFill>
                <a:latin typeface="STXinwei" panose="02010800040101010101" pitchFamily="2" charset="-122"/>
                <a:ea typeface="STXinwei" panose="02010800040101010101" pitchFamily="2" charset="-122"/>
                <a:cs typeface="+mn-cs"/>
              </a:rPr>
              <a:t>(f, g)</a:t>
            </a:r>
            <a:r>
              <a:rPr lang="zh-TW" altLang="en-US" sz="1500" i="1" kern="1200">
                <a:solidFill>
                  <a:srgbClr val="FFFFFF"/>
                </a:solidFill>
                <a:latin typeface="STXinwei" panose="02010800040101010101" pitchFamily="2" charset="-122"/>
                <a:ea typeface="STXinwei" panose="02010800040101010101" pitchFamily="2" charset="-122"/>
                <a:cs typeface="+mn-cs"/>
              </a:rPr>
              <a:t>所构成的</a:t>
            </a:r>
            <a:r>
              <a:rPr lang="zh-TW" altLang="en-GB" sz="1500" i="1" kern="1200">
                <a:solidFill>
                  <a:srgbClr val="FF0000"/>
                </a:solidFill>
                <a:latin typeface="STXinwei" panose="02010800040101010101" pitchFamily="2" charset="-122"/>
                <a:ea typeface="STXinwei" panose="02010800040101010101" pitchFamily="2" charset="-122"/>
                <a:cs typeface="+mn-cs"/>
              </a:rPr>
              <a:t>范畴</a:t>
            </a:r>
            <a:endParaRPr lang="en-GB" sz="1500" i="1" kern="1200">
              <a:solidFill>
                <a:srgbClr val="FF0000"/>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609072" y="2395716"/>
            <a:ext cx="875103"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84175" y="2395716"/>
            <a:ext cx="845675"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316501" y="199560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824992" y="246638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5018546" y="2493911"/>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38375" y="933754"/>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1800" kern="1200">
                <a:solidFill>
                  <a:srgbClr val="FFFFFF"/>
                </a:solidFill>
                <a:latin typeface="STXinwei" panose="02010800040101010101" pitchFamily="2" charset="-122"/>
                <a:ea typeface="STXinwei" panose="02010800040101010101" pitchFamily="2" charset="-122"/>
                <a:cs typeface="+mn-cs"/>
              </a:rPr>
              <a:t>A Category is a diagram </a:t>
            </a:r>
            <a:r>
              <a:rPr lang="en-US" altLang="x-none" sz="1800" kern="1200">
                <a:solidFill>
                  <a:prstClr val="white"/>
                </a:solidFill>
                <a:latin typeface="STXinwei" panose="02010800040101010101" pitchFamily="2" charset="-122"/>
                <a:ea typeface="STXinwei" panose="02010800040101010101" pitchFamily="2" charset="-122"/>
                <a:cs typeface="+mn-cs"/>
              </a:rPr>
              <a:t>composed</a:t>
            </a:r>
            <a:r>
              <a:rPr lang="en-US" altLang="x-none" sz="1800" kern="1200">
                <a:solidFill>
                  <a:srgbClr val="FFFFFF"/>
                </a:solidFill>
                <a:latin typeface="STXinwei" panose="02010800040101010101" pitchFamily="2" charset="-122"/>
                <a:ea typeface="STXinwei" panose="02010800040101010101" pitchFamily="2" charset="-122"/>
                <a:cs typeface="+mn-cs"/>
              </a:rPr>
              <a:t> of Objects and Arrows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430978" y="303233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53359" y="303066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2" name="TextBox 1"/>
          <p:cNvSpPr txBox="1"/>
          <p:nvPr/>
        </p:nvSpPr>
        <p:spPr>
          <a:xfrm>
            <a:off x="930573" y="4331198"/>
            <a:ext cx="7354666" cy="542456"/>
          </a:xfrm>
          <a:prstGeom prst="rect">
            <a:avLst/>
          </a:prstGeom>
          <a:noFill/>
        </p:spPr>
        <p:txBody>
          <a:bodyPr wrap="square" rtlCol="0">
            <a:spAutoFit/>
          </a:bodyPr>
          <a:lstStyle/>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“Category Theory is a graph with a </a:t>
            </a:r>
            <a:r>
              <a:rPr lang="en-US" altLang="zh-CN" sz="975" kern="1200" dirty="0">
                <a:solidFill>
                  <a:srgbClr val="FF0000"/>
                </a:solidFill>
                <a:latin typeface="STXinwei" panose="02010800040101010101" pitchFamily="2" charset="-122"/>
                <a:ea typeface="STXinwei" panose="02010800040101010101" pitchFamily="2" charset="-122"/>
                <a:cs typeface="+mn-cs"/>
              </a:rPr>
              <a:t>rule for composing arrows</a:t>
            </a:r>
            <a:r>
              <a:rPr lang="en-US" altLang="zh-CN" sz="975" kern="1200" dirty="0">
                <a:solidFill>
                  <a:prstClr val="white"/>
                </a:solidFill>
                <a:latin typeface="STXinwei" panose="02010800040101010101" pitchFamily="2" charset="-122"/>
                <a:ea typeface="STXinwei" panose="02010800040101010101" pitchFamily="2" charset="-122"/>
                <a:cs typeface="+mn-cs"/>
              </a:rPr>
              <a:t>  (</a:t>
            </a:r>
            <a:r>
              <a:rPr lang="en-US" altLang="zh-CN" sz="975" kern="1200" dirty="0" err="1">
                <a:solidFill>
                  <a:prstClr val="white"/>
                </a:solidFill>
                <a:latin typeface="STXinwei" panose="02010800040101010101" pitchFamily="2" charset="-122"/>
                <a:ea typeface="STXinwei" panose="02010800040101010101" pitchFamily="2" charset="-122"/>
                <a:cs typeface="+mn-cs"/>
              </a:rPr>
              <a:t>f,g</a:t>
            </a:r>
            <a:r>
              <a:rPr lang="en-US" altLang="zh-CN" sz="975" kern="1200" dirty="0">
                <a:solidFill>
                  <a:prstClr val="white"/>
                </a:solidFill>
                <a:latin typeface="STXinwei" panose="02010800040101010101" pitchFamily="2" charset="-122"/>
                <a:ea typeface="STXinwei" panose="02010800040101010101" pitchFamily="2" charset="-122"/>
                <a:cs typeface="+mn-cs"/>
              </a:rPr>
              <a:t>) head to tail to give another arrow (h)</a:t>
            </a:r>
            <a:r>
              <a:rPr lang="zh-CN" altLang="en-US" sz="975" kern="1200" dirty="0">
                <a:solidFill>
                  <a:prstClr val="white"/>
                </a:solidFill>
                <a:latin typeface="STXinwei" panose="02010800040101010101" pitchFamily="2" charset="-122"/>
                <a:ea typeface="STXinwei" panose="02010800040101010101" pitchFamily="2" charset="-122"/>
                <a:cs typeface="+mn-cs"/>
              </a:rPr>
              <a:t>。</a:t>
            </a:r>
            <a:r>
              <a:rPr lang="en-US" altLang="zh-CN" sz="975" kern="1200" dirty="0">
                <a:solidFill>
                  <a:prstClr val="white"/>
                </a:solidFill>
                <a:latin typeface="STXinwei" panose="02010800040101010101" pitchFamily="2" charset="-122"/>
                <a:ea typeface="STXinwei" panose="02010800040101010101" pitchFamily="2" charset="-122"/>
                <a:cs typeface="+mn-cs"/>
              </a:rPr>
              <a:t>”</a:t>
            </a:r>
          </a:p>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M. Barr, and C. Wells, Category theory for computing science. 1990. 21. </a:t>
            </a:r>
          </a:p>
          <a:p>
            <a:pPr defTabSz="685800">
              <a:buClrTx/>
            </a:pPr>
            <a:endParaRPr lang="en-US" sz="975" kern="1200" dirty="0">
              <a:solidFill>
                <a:prstClr val="white"/>
              </a:solidFill>
              <a:latin typeface="STXinwei" panose="02010800040101010101" pitchFamily="2" charset="-122"/>
              <a:ea typeface="STXinwei" panose="02010800040101010101" pitchFamily="2" charset="-122"/>
              <a:cs typeface="+mn-cs"/>
            </a:endParaRPr>
          </a:p>
        </p:txBody>
      </p:sp>
      <p:cxnSp>
        <p:nvCxnSpPr>
          <p:cNvPr id="14" name="28 Conector recto"/>
          <p:cNvCxnSpPr>
            <a:stCxn id="39" idx="1"/>
            <a:endCxn id="38" idx="3"/>
          </p:cNvCxnSpPr>
          <p:nvPr/>
        </p:nvCxnSpPr>
        <p:spPr bwMode="auto">
          <a:xfrm flipH="1">
            <a:off x="3787166" y="3230716"/>
            <a:ext cx="1366193" cy="1670"/>
          </a:xfrm>
          <a:prstGeom prst="line">
            <a:avLst/>
          </a:prstGeom>
          <a:solidFill>
            <a:schemeClr val="accent1"/>
          </a:solidFill>
          <a:ln w="9525" cap="flat" cmpd="sng" algn="ctr">
            <a:solidFill>
              <a:schemeClr val="bg1"/>
            </a:solidFill>
            <a:prstDash val="lgDash"/>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11 CuadroTexto"/>
          <p:cNvSpPr txBox="1"/>
          <p:nvPr/>
        </p:nvSpPr>
        <p:spPr>
          <a:xfrm>
            <a:off x="4379618" y="2876727"/>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p>
        </p:txBody>
      </p:sp>
      <p:sp>
        <p:nvSpPr>
          <p:cNvPr id="3" name="TextBox 2">
            <a:extLst>
              <a:ext uri="{FF2B5EF4-FFF2-40B4-BE49-F238E27FC236}">
                <a16:creationId xmlns:a16="http://schemas.microsoft.com/office/drawing/2014/main" id="{AA1FADF8-F4CD-FD43-A262-2D1476719C4D}"/>
              </a:ext>
            </a:extLst>
          </p:cNvPr>
          <p:cNvSpPr txBox="1"/>
          <p:nvPr/>
        </p:nvSpPr>
        <p:spPr>
          <a:xfrm>
            <a:off x="4471055" y="1289293"/>
            <a:ext cx="646331" cy="369332"/>
          </a:xfrm>
          <a:prstGeom prst="rect">
            <a:avLst/>
          </a:prstGeom>
          <a:noFill/>
        </p:spPr>
        <p:txBody>
          <a:bodyPr wrap="none" rtlCol="0">
            <a:spAutoFit/>
          </a:bodyPr>
          <a:lstStyle/>
          <a:p>
            <a:pPr defTabSz="685800">
              <a:buClrTx/>
            </a:pPr>
            <a:r>
              <a:rPr lang="zh-TW" altLang="en-US" sz="1800" kern="1200">
                <a:solidFill>
                  <a:prstClr val="white"/>
                </a:solidFill>
                <a:latin typeface="STXinwei" panose="02010800040101010101" pitchFamily="2" charset="-122"/>
                <a:ea typeface="STXinwei" panose="02010800040101010101" pitchFamily="2" charset="-122"/>
                <a:cs typeface="+mn-cs"/>
              </a:rPr>
              <a:t>构成</a:t>
            </a:r>
            <a:endParaRPr lang="en-US" sz="1800" kern="120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7438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Splitting the Arrow</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5" name="Rectangle 4">
            <a:extLst>
              <a:ext uri="{FF2B5EF4-FFF2-40B4-BE49-F238E27FC236}">
                <a16:creationId xmlns:a16="http://schemas.microsoft.com/office/drawing/2014/main" id="{BE41E10B-097C-C844-8A8A-FB3C3456DFC5}"/>
              </a:ext>
            </a:extLst>
          </p:cNvPr>
          <p:cNvSpPr/>
          <p:nvPr/>
        </p:nvSpPr>
        <p:spPr>
          <a:xfrm>
            <a:off x="2790497" y="4533597"/>
            <a:ext cx="4572000" cy="430887"/>
          </a:xfrm>
          <a:prstGeom prst="rect">
            <a:avLst/>
          </a:prstGeom>
        </p:spPr>
        <p:txBody>
          <a:bodyPr>
            <a:spAutoFit/>
          </a:bodyPr>
          <a:lstStyle/>
          <a:p>
            <a:r>
              <a:rPr lang="en-TW" sz="1050" dirty="0"/>
              <a:t>Image Source: </a:t>
            </a:r>
            <a:r>
              <a:rPr lang="en-TW" sz="1050" dirty="0">
                <a:hlinkClick r:id="rId3"/>
              </a:rPr>
              <a:t>https://tvtropes.org/pmwiki/pmwiki.php/Main/SplittingTheArrow</a:t>
            </a:r>
            <a:endParaRPr lang="en-TW" sz="1050" dirty="0"/>
          </a:p>
        </p:txBody>
      </p:sp>
      <p:pic>
        <p:nvPicPr>
          <p:cNvPr id="2050" name="Picture 2">
            <a:hlinkClick r:id="rId3" tooltip="/pmwiki/pmwiki.php/WesternAnimation/Brave"/>
            <a:extLst>
              <a:ext uri="{FF2B5EF4-FFF2-40B4-BE49-F238E27FC236}">
                <a16:creationId xmlns:a16="http://schemas.microsoft.com/office/drawing/2014/main" id="{EC62B427-BA81-EA41-910E-1C4D21693F9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15384" y="1017725"/>
            <a:ext cx="6913232" cy="351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901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41727" y="138084"/>
            <a:ext cx="586570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Formal Definition of Category Theory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03808" y="3353131"/>
            <a:ext cx="7543348" cy="1061829"/>
          </a:xfrm>
          <a:prstGeom prst="rect">
            <a:avLst/>
          </a:prstGeom>
          <a:noFill/>
        </p:spPr>
        <p:txBody>
          <a:bodyPr wrap="square" rtlCol="0">
            <a:spAutoFit/>
          </a:bodyPr>
          <a:lstStyle/>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由</a:t>
            </a:r>
            <a:r>
              <a:rPr lang="zh-TW" altLang="en-US" sz="2100" i="1" kern="1200" dirty="0">
                <a:solidFill>
                  <a:srgbClr val="FFFFFF"/>
                </a:solidFill>
                <a:latin typeface="STXinwei" panose="02010800040101010101" pitchFamily="2" charset="-122"/>
                <a:ea typeface="STXinwei" panose="02010800040101010101" pitchFamily="2" charset="-122"/>
                <a:cs typeface="+mn-cs"/>
              </a:rPr>
              <a:t>箭头与箭头所指的对象所构成</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每一个</a:t>
            </a:r>
            <a:r>
              <a:rPr lang="zh-TW" altLang="en-US" sz="2100" i="1" kern="1200" dirty="0">
                <a:solidFill>
                  <a:srgbClr val="FFFFFF"/>
                </a:solidFill>
                <a:latin typeface="STXinwei" panose="02010800040101010101" pitchFamily="2" charset="-122"/>
                <a:ea typeface="STXinwei" panose="02010800040101010101" pitchFamily="2" charset="-122"/>
                <a:cs typeface="+mn-cs"/>
              </a:rPr>
              <a:t>对象</a:t>
            </a:r>
            <a:r>
              <a:rPr lang="en-GB" sz="2100" i="1" kern="1200" dirty="0">
                <a:solidFill>
                  <a:srgbClr val="FFFFFF"/>
                </a:solidFill>
                <a:latin typeface="STXinwei" panose="02010800040101010101" pitchFamily="2" charset="-122"/>
                <a:ea typeface="STXinwei" panose="02010800040101010101" pitchFamily="2" charset="-122"/>
                <a:cs typeface="+mn-cs"/>
              </a:rPr>
              <a:t>X </a:t>
            </a:r>
            <a:r>
              <a:rPr lang="zh-TW" altLang="en-GB" sz="2100" i="1" kern="1200" dirty="0">
                <a:solidFill>
                  <a:srgbClr val="FFFFFF"/>
                </a:solidFill>
                <a:latin typeface="STXinwei" panose="02010800040101010101" pitchFamily="2" charset="-122"/>
                <a:ea typeface="STXinwei" panose="02010800040101010101" pitchFamily="2" charset="-122"/>
                <a:cs typeface="+mn-cs"/>
              </a:rPr>
              <a:t>必然</a:t>
            </a:r>
            <a:r>
              <a:rPr lang="zh-TW" altLang="en-US" sz="2100" i="1" kern="1200" dirty="0">
                <a:solidFill>
                  <a:srgbClr val="FFFFFF"/>
                </a:solidFill>
                <a:latin typeface="STXinwei" panose="02010800040101010101" pitchFamily="2" charset="-122"/>
                <a:ea typeface="STXinwei" panose="02010800040101010101" pitchFamily="2" charset="-122"/>
                <a:cs typeface="+mn-cs"/>
              </a:rPr>
              <a:t>有一个自指的箭头</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err="1">
                <a:solidFill>
                  <a:srgbClr val="FFFFFF"/>
                </a:solidFill>
                <a:latin typeface="STXinwei" panose="02010800040101010101" pitchFamily="2" charset="-122"/>
                <a:ea typeface="STXinwei" panose="02010800040101010101" pitchFamily="2" charset="-122"/>
                <a:cs typeface="+mn-cs"/>
              </a:rPr>
              <a:t>id</a:t>
            </a:r>
            <a:r>
              <a:rPr lang="en-GB" sz="2100" i="1" kern="1200" baseline="-25000" dirty="0" err="1">
                <a:solidFill>
                  <a:srgbClr val="FFFFFF"/>
                </a:solidFill>
                <a:latin typeface="STXinwei" panose="02010800040101010101" pitchFamily="2" charset="-122"/>
                <a:ea typeface="STXinwei" panose="02010800040101010101" pitchFamily="2" charset="-122"/>
                <a:cs typeface="+mn-cs"/>
              </a:rPr>
              <a:t>X</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首尾</a:t>
            </a:r>
            <a:r>
              <a:rPr lang="zh-TW" altLang="en-US" sz="2100" i="1" kern="1200" dirty="0">
                <a:solidFill>
                  <a:srgbClr val="FFFFFF"/>
                </a:solidFill>
                <a:latin typeface="STXinwei" panose="02010800040101010101" pitchFamily="2" charset="-122"/>
                <a:ea typeface="STXinwei" panose="02010800040101010101" pitchFamily="2" charset="-122"/>
                <a:cs typeface="+mn-cs"/>
              </a:rPr>
              <a:t>相连接的箭头可以</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en-US" altLang="zh-CN" sz="2100" i="1" kern="1200" dirty="0">
                <a:solidFill>
                  <a:srgbClr val="FFFFFF"/>
                </a:solidFill>
                <a:latin typeface="STXinwei" panose="02010800040101010101" pitchFamily="2" charset="-122"/>
                <a:ea typeface="STXinwei" panose="02010800040101010101" pitchFamily="2" charset="-122"/>
                <a:cs typeface="+mn-cs"/>
              </a:rPr>
              <a:t>compose</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新的箭头</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576647" y="2030281"/>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51749" y="2030281"/>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84075" y="1630171"/>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92567" y="2100947"/>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86121" y="2128476"/>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05951" y="888359"/>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所有的范畴必须满足以下条件</a:t>
            </a:r>
            <a:r>
              <a:rPr lang="zh-CN" altLang="en-US" sz="1800" kern="1200">
                <a:solidFill>
                  <a:srgbClr val="FFFFFF"/>
                </a:solidFill>
                <a:latin typeface="STXinwei" panose="02010800040101010101" pitchFamily="2" charset="-122"/>
                <a:ea typeface="STXinwei" panose="02010800040101010101" pitchFamily="2" charset="-122"/>
                <a:cs typeface="+mn-cs"/>
              </a:rPr>
              <a:t>：</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398553" y="2666896"/>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20934" y="2665226"/>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9" name="Curved Connector 8"/>
          <p:cNvCxnSpPr>
            <a:stCxn id="39" idx="3"/>
            <a:endCxn id="39" idx="2"/>
          </p:cNvCxnSpPr>
          <p:nvPr/>
        </p:nvCxnSpPr>
        <p:spPr bwMode="auto">
          <a:xfrm flipH="1">
            <a:off x="5297425" y="2865281"/>
            <a:ext cx="176491" cy="200055"/>
          </a:xfrm>
          <a:prstGeom prst="curvedConnector4">
            <a:avLst>
              <a:gd name="adj1" fmla="val -129525"/>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urved Connector 25"/>
          <p:cNvCxnSpPr>
            <a:stCxn id="55" idx="0"/>
            <a:endCxn id="55" idx="3"/>
          </p:cNvCxnSpPr>
          <p:nvPr/>
        </p:nvCxnSpPr>
        <p:spPr bwMode="auto">
          <a:xfrm rot="16200000" flipH="1">
            <a:off x="4435558" y="1646361"/>
            <a:ext cx="200055" cy="167674"/>
          </a:xfrm>
          <a:prstGeom prst="curvedConnector4">
            <a:avLst>
              <a:gd name="adj1" fmla="val -114269"/>
              <a:gd name="adj2" fmla="val 236336"/>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Curved Connector 29"/>
          <p:cNvCxnSpPr>
            <a:stCxn id="38" idx="1"/>
            <a:endCxn id="38" idx="2"/>
          </p:cNvCxnSpPr>
          <p:nvPr/>
        </p:nvCxnSpPr>
        <p:spPr bwMode="auto">
          <a:xfrm rot="10800000" flipH="1" flipV="1">
            <a:off x="3398553" y="2866950"/>
            <a:ext cx="178094" cy="200055"/>
          </a:xfrm>
          <a:prstGeom prst="curvedConnector4">
            <a:avLst>
              <a:gd name="adj1" fmla="val -128359"/>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4828689" y="1265085"/>
            <a:ext cx="46839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B</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33" name="TextBox 32"/>
          <p:cNvSpPr txBox="1"/>
          <p:nvPr/>
        </p:nvSpPr>
        <p:spPr>
          <a:xfrm>
            <a:off x="5634875" y="3045831"/>
            <a:ext cx="478016"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C</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40" name="TextBox 39"/>
          <p:cNvSpPr txBox="1"/>
          <p:nvPr/>
        </p:nvSpPr>
        <p:spPr>
          <a:xfrm>
            <a:off x="2869836" y="3065337"/>
            <a:ext cx="47961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A</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Tree>
    <p:extLst>
      <p:ext uri="{BB962C8B-B14F-4D97-AF65-F5344CB8AC3E}">
        <p14:creationId xmlns:p14="http://schemas.microsoft.com/office/powerpoint/2010/main" val="6799978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203902" y="176740"/>
            <a:ext cx="68723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Category Theory is about composing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20512" y="1129774"/>
            <a:ext cx="7543348" cy="415498"/>
          </a:xfrm>
          <a:prstGeom prst="rect">
            <a:avLst/>
          </a:prstGeom>
          <a:noFill/>
        </p:spPr>
        <p:txBody>
          <a:bodyPr wrap="square" rtlCol="0">
            <a:spAutoFit/>
          </a:bodyPr>
          <a:lstStyle/>
          <a:p>
            <a:pPr defTabSz="685766">
              <a:buClrTx/>
            </a:pPr>
            <a:r>
              <a:rPr lang="zh-TW" altLang="en-GB" sz="2100" i="1" kern="1200" dirty="0">
                <a:solidFill>
                  <a:srgbClr val="FFFFFF"/>
                </a:solidFill>
                <a:latin typeface="STXinwei" panose="02010800040101010101" pitchFamily="2" charset="-122"/>
                <a:ea typeface="STXinwei" panose="02010800040101010101" pitchFamily="2" charset="-122"/>
                <a:cs typeface="+mn-cs"/>
              </a:rPr>
              <a:t>下列</a:t>
            </a:r>
            <a:r>
              <a:rPr lang="zh-TW" altLang="en-US" sz="2100" i="1" kern="1200" dirty="0">
                <a:solidFill>
                  <a:srgbClr val="FFFFFF"/>
                </a:solidFill>
                <a:latin typeface="STXinwei" panose="02010800040101010101" pitchFamily="2" charset="-122"/>
                <a:ea typeface="STXinwei" panose="02010800040101010101" pitchFamily="2" charset="-122"/>
                <a:cs typeface="+mn-cs"/>
              </a:rPr>
              <a:t>两个箭头</a:t>
            </a:r>
            <a:r>
              <a:rPr lang="en-GB" sz="2100" i="1" kern="1200" dirty="0">
                <a:solidFill>
                  <a:srgbClr val="FFFFFF"/>
                </a:solidFill>
                <a:latin typeface="STXinwei" panose="02010800040101010101" pitchFamily="2" charset="-122"/>
                <a:ea typeface="STXinwei" panose="02010800040101010101" pitchFamily="2" charset="-122"/>
                <a:cs typeface="+mn-cs"/>
              </a:rPr>
              <a:t>( f, g ) </a:t>
            </a:r>
            <a:r>
              <a:rPr lang="zh-TW" altLang="en-GB" sz="2100" i="1" kern="1200" dirty="0">
                <a:solidFill>
                  <a:srgbClr val="FFFFFF"/>
                </a:solidFill>
                <a:latin typeface="STXinwei" panose="02010800040101010101" pitchFamily="2" charset="-122"/>
                <a:ea typeface="STXinwei" panose="02010800040101010101" pitchFamily="2" charset="-122"/>
                <a:cs typeface="+mn-cs"/>
              </a:rPr>
              <a:t>可被</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en-US" altLang="zh-CN"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聚合</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a:solidFill>
                  <a:srgbClr val="FF0000"/>
                </a:solidFill>
                <a:latin typeface="STXinwei" panose="02010800040101010101" pitchFamily="2" charset="-122"/>
                <a:ea typeface="STXinwei" panose="02010800040101010101" pitchFamily="2" charset="-122"/>
                <a:cs typeface="+mn-cs"/>
              </a:rPr>
              <a:t>composed</a:t>
            </a:r>
            <a:r>
              <a:rPr lang="en-GB" sz="2100" i="1" kern="1200" dirty="0">
                <a:solidFill>
                  <a:srgbClr val="FFFFFF"/>
                </a:solidFill>
                <a:latin typeface="STXinwei" panose="02010800040101010101" pitchFamily="2" charset="-122"/>
                <a:ea typeface="STXinwei" panose="02010800040101010101" pitchFamily="2" charset="-122"/>
                <a:cs typeface="+mn-cs"/>
              </a:rPr>
              <a:t> ) </a:t>
            </a:r>
            <a:r>
              <a:rPr lang="zh-TW" altLang="en-GB" sz="2100" i="1" kern="1200" dirty="0">
                <a:solidFill>
                  <a:srgbClr val="FFFFFF"/>
                </a:solidFill>
                <a:latin typeface="STXinwei" panose="02010800040101010101" pitchFamily="2" charset="-122"/>
                <a:ea typeface="STXinwei" panose="02010800040101010101" pitchFamily="2" charset="-122"/>
                <a:cs typeface="+mn-cs"/>
              </a:rPr>
              <a:t>为</a:t>
            </a:r>
            <a:r>
              <a:rPr lang="zh-TW" altLang="en-US" sz="2100" i="1" kern="1200" dirty="0">
                <a:solidFill>
                  <a:srgbClr val="FFFFFF"/>
                </a:solidFill>
                <a:latin typeface="STXinwei" panose="02010800040101010101" pitchFamily="2" charset="-122"/>
                <a:ea typeface="STXinwei" panose="02010800040101010101" pitchFamily="2" charset="-122"/>
                <a:cs typeface="+mn-cs"/>
              </a:rPr>
              <a:t>一个箭头</a:t>
            </a:r>
            <a:r>
              <a:rPr lang="en-GB" sz="2100" i="1" kern="1200" dirty="0">
                <a:solidFill>
                  <a:srgbClr val="FFFFFF"/>
                </a:solidFill>
                <a:latin typeface="STXinwei" panose="02010800040101010101" pitchFamily="2" charset="-122"/>
                <a:ea typeface="STXinwei" panose="02010800040101010101" pitchFamily="2" charset="-122"/>
                <a:cs typeface="+mn-cs"/>
              </a:rPr>
              <a:t> h</a:t>
            </a:r>
          </a:p>
        </p:txBody>
      </p:sp>
      <p:cxnSp>
        <p:nvCxnSpPr>
          <p:cNvPr id="29" name="28 Conector recto"/>
          <p:cNvCxnSpPr>
            <a:stCxn id="55" idx="2"/>
            <a:endCxn id="38" idx="0"/>
          </p:cNvCxnSpPr>
          <p:nvPr/>
        </p:nvCxnSpPr>
        <p:spPr bwMode="auto">
          <a:xfrm flipH="1">
            <a:off x="3503495" y="2277189"/>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378597" y="2277189"/>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10923" y="187707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19415" y="2347854"/>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12969" y="237538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8" name="54 CuadroTexto"/>
          <p:cNvSpPr txBox="1"/>
          <p:nvPr/>
        </p:nvSpPr>
        <p:spPr>
          <a:xfrm>
            <a:off x="3325401" y="2913804"/>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047782" y="2912134"/>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51" name="41 CuadroTexto"/>
          <p:cNvSpPr txBox="1"/>
          <p:nvPr/>
        </p:nvSpPr>
        <p:spPr>
          <a:xfrm>
            <a:off x="1328996" y="3531691"/>
            <a:ext cx="6485849" cy="738664"/>
          </a:xfrm>
          <a:prstGeom prst="rect">
            <a:avLst/>
          </a:prstGeom>
          <a:noFill/>
        </p:spPr>
        <p:txBody>
          <a:bodyPr wrap="square" rtlCol="0">
            <a:spAutoFit/>
          </a:bodyPr>
          <a:lstStyle/>
          <a:p>
            <a:pPr defTabSz="685766">
              <a:buClrTx/>
            </a:pPr>
            <a:r>
              <a:rPr lang="zh-TW" altLang="en-GB" sz="2100" i="1" kern="1200">
                <a:solidFill>
                  <a:srgbClr val="FFFFFF"/>
                </a:solidFill>
                <a:latin typeface="STXinwei" panose="02010800040101010101" pitchFamily="2" charset="-122"/>
                <a:ea typeface="STXinwei" panose="02010800040101010101" pitchFamily="2" charset="-122"/>
                <a:cs typeface="+mn-cs"/>
              </a:rPr>
              <a:t>范畴</a:t>
            </a:r>
            <a:r>
              <a:rPr lang="zh-TW" altLang="en-US" sz="2100" i="1" kern="1200">
                <a:solidFill>
                  <a:srgbClr val="FFFFFF"/>
                </a:solidFill>
                <a:latin typeface="STXinwei" panose="02010800040101010101" pitchFamily="2" charset="-122"/>
                <a:ea typeface="STXinwei" panose="02010800040101010101" pitchFamily="2" charset="-122"/>
                <a:cs typeface="+mn-cs"/>
              </a:rPr>
              <a:t>论的符号系统是用来展现函数</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函子</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自然转换的可聚合性</a:t>
            </a:r>
            <a:r>
              <a:rPr lang="zh-CN" altLang="en-US" sz="2100" i="1" kern="1200">
                <a:solidFill>
                  <a:srgbClr val="FFFFFF"/>
                </a:solidFill>
                <a:latin typeface="STXinwei" panose="02010800040101010101" pitchFamily="2" charset="-122"/>
                <a:ea typeface="STXinwei" panose="02010800040101010101" pitchFamily="2" charset="-122"/>
                <a:cs typeface="+mn-cs"/>
              </a:rPr>
              <a:t>（</a:t>
            </a:r>
            <a:r>
              <a:rPr lang="en-GB" sz="2100" b="1" i="1" kern="1200">
                <a:solidFill>
                  <a:srgbClr val="FF0000"/>
                </a:solidFill>
                <a:latin typeface="STXinwei" panose="02010800040101010101" pitchFamily="2" charset="-122"/>
                <a:ea typeface="STXinwei" panose="02010800040101010101" pitchFamily="2" charset="-122"/>
                <a:cs typeface="+mn-cs"/>
              </a:rPr>
              <a:t>composability</a:t>
            </a:r>
            <a:r>
              <a:rPr lang="zh-CN" altLang="en-US" sz="2100" b="1" i="1" kern="1200">
                <a:solidFill>
                  <a:prstClr val="white"/>
                </a:solidFill>
                <a:latin typeface="STXinwei" panose="02010800040101010101" pitchFamily="2" charset="-122"/>
                <a:ea typeface="STXinwei" panose="02010800040101010101" pitchFamily="2" charset="-122"/>
                <a:cs typeface="+mn-cs"/>
              </a:rPr>
              <a:t>）</a:t>
            </a:r>
            <a:endParaRPr lang="en-GB" sz="2100" i="1" kern="1200">
              <a:solidFill>
                <a:prstClr val="white"/>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3681589" y="3112189"/>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4225875" y="2826944"/>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5878473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688109" y="125629"/>
            <a:ext cx="7767781"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Universal</a:t>
            </a:r>
            <a:r>
              <a:rPr lang="zh-CN" altLang="en-US" sz="3000" kern="1200" dirty="0">
                <a:solidFill>
                  <a:prstClr val="white"/>
                </a:solidFill>
                <a:latin typeface="STXinwei" panose="02010800040101010101" pitchFamily="2" charset="-122"/>
                <a:ea typeface="STXinwei" panose="02010800040101010101" pitchFamily="2" charset="-122"/>
                <a:cs typeface="+mn-cs"/>
              </a:rPr>
              <a:t> </a:t>
            </a:r>
            <a:r>
              <a:rPr lang="en-US" altLang="zh-CN" sz="3000" kern="1200" dirty="0">
                <a:solidFill>
                  <a:prstClr val="white"/>
                </a:solidFill>
                <a:latin typeface="STXinwei" panose="02010800040101010101" pitchFamily="2" charset="-122"/>
                <a:ea typeface="STXinwei" panose="02010800040101010101" pitchFamily="2" charset="-122"/>
                <a:cs typeface="+mn-cs"/>
              </a:rPr>
              <a:t>Morphism</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14A985CD-8FA8-BE40-B69A-986C4994E937}"/>
              </a:ext>
            </a:extLst>
          </p:cNvPr>
          <p:cNvPicPr>
            <a:picLocks noChangeAspect="1"/>
          </p:cNvPicPr>
          <p:nvPr/>
        </p:nvPicPr>
        <p:blipFill>
          <a:blip r:embed="rId3"/>
          <a:stretch>
            <a:fillRect/>
          </a:stretch>
        </p:blipFill>
        <p:spPr>
          <a:xfrm>
            <a:off x="1940786" y="782605"/>
            <a:ext cx="5262428" cy="3409549"/>
          </a:xfrm>
          <a:prstGeom prst="rect">
            <a:avLst/>
          </a:prstGeom>
        </p:spPr>
      </p:pic>
      <p:sp>
        <p:nvSpPr>
          <p:cNvPr id="5" name="TextBox 4">
            <a:extLst>
              <a:ext uri="{FF2B5EF4-FFF2-40B4-BE49-F238E27FC236}">
                <a16:creationId xmlns:a16="http://schemas.microsoft.com/office/drawing/2014/main" id="{CAD7A42A-2050-1247-9F6F-40E6BD03B486}"/>
              </a:ext>
            </a:extLst>
          </p:cNvPr>
          <p:cNvSpPr txBox="1"/>
          <p:nvPr/>
        </p:nvSpPr>
        <p:spPr>
          <a:xfrm>
            <a:off x="1804254" y="4442691"/>
            <a:ext cx="5535490" cy="307777"/>
          </a:xfrm>
          <a:prstGeom prst="rect">
            <a:avLst/>
          </a:prstGeom>
          <a:noFill/>
        </p:spPr>
        <p:txBody>
          <a:bodyPr wrap="none" rtlCol="0">
            <a:spAutoFit/>
          </a:bodyPr>
          <a:lstStyle/>
          <a:p>
            <a:r>
              <a:rPr lang="en-TW" dirty="0">
                <a:solidFill>
                  <a:schemeClr val="bg1"/>
                </a:solidFill>
              </a:rPr>
              <a:t>The most important definition in category theory: Universal Property</a:t>
            </a:r>
          </a:p>
        </p:txBody>
      </p:sp>
    </p:spTree>
    <p:extLst>
      <p:ext uri="{BB962C8B-B14F-4D97-AF65-F5344CB8AC3E}">
        <p14:creationId xmlns:p14="http://schemas.microsoft.com/office/powerpoint/2010/main" val="4304675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383554" y="176857"/>
            <a:ext cx="44791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Compute by </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Arrow Chasing</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1" name="40 Rectángulo redondeado"/>
          <p:cNvSpPr/>
          <p:nvPr/>
        </p:nvSpPr>
        <p:spPr bwMode="auto">
          <a:xfrm>
            <a:off x="820510"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1482671" y="1879256"/>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2357773" y="1879256"/>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2190099" y="147914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1698591" y="194992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892145" y="1977450"/>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38082"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61" name="60 Conector recto"/>
          <p:cNvCxnSpPr>
            <a:stCxn id="67" idx="0"/>
            <a:endCxn id="74" idx="2"/>
          </p:cNvCxnSpPr>
          <p:nvPr/>
        </p:nvCxnSpPr>
        <p:spPr bwMode="auto">
          <a:xfrm flipV="1">
            <a:off x="5796128" y="1923399"/>
            <a:ext cx="1051112" cy="676047"/>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a:stCxn id="74" idx="2"/>
            <a:endCxn id="68" idx="0"/>
          </p:cNvCxnSpPr>
          <p:nvPr/>
        </p:nvCxnSpPr>
        <p:spPr bwMode="auto">
          <a:xfrm>
            <a:off x="6847240" y="1923399"/>
            <a:ext cx="1065977" cy="676045"/>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66 CuadroTexto"/>
          <p:cNvSpPr txBox="1"/>
          <p:nvPr/>
        </p:nvSpPr>
        <p:spPr>
          <a:xfrm>
            <a:off x="5626851" y="2599446"/>
            <a:ext cx="338554" cy="369332"/>
          </a:xfrm>
          <a:prstGeom prst="rect">
            <a:avLst/>
          </a:prstGeom>
          <a:noFill/>
        </p:spPr>
        <p:txBody>
          <a:bodyPr wrap="none" rtlCol="0">
            <a:spAutoFit/>
          </a:bodyPr>
          <a:lstStyle/>
          <a:p>
            <a:pPr defTabSz="685766">
              <a:buClrTx/>
            </a:pPr>
            <a:r>
              <a:rPr lang="en-GB" sz="1800" kern="1200">
                <a:solidFill>
                  <a:srgbClr val="FFFFFF"/>
                </a:solidFill>
                <a:latin typeface="STXinwei" panose="02010800040101010101" pitchFamily="2" charset="-122"/>
                <a:ea typeface="STXinwei" panose="02010800040101010101" pitchFamily="2" charset="-122"/>
                <a:cs typeface="Capitals" charset="0"/>
              </a:rPr>
              <a:t>A</a:t>
            </a:r>
          </a:p>
        </p:txBody>
      </p:sp>
      <p:sp>
        <p:nvSpPr>
          <p:cNvPr id="68" name="67 CuadroTexto"/>
          <p:cNvSpPr txBox="1"/>
          <p:nvPr/>
        </p:nvSpPr>
        <p:spPr>
          <a:xfrm>
            <a:off x="7753558" y="2599444"/>
            <a:ext cx="319318" cy="338554"/>
          </a:xfrm>
          <a:prstGeom prst="rect">
            <a:avLst/>
          </a:prstGeom>
          <a:noFill/>
        </p:spPr>
        <p:txBody>
          <a:bodyPr wrap="none" rtlCol="0">
            <a:spAutoFit/>
          </a:bodyPr>
          <a:lstStyle/>
          <a:p>
            <a:pPr defTabSz="685766">
              <a:buClrTx/>
            </a:pPr>
            <a:r>
              <a:rPr lang="en-GB" sz="1600" kern="1200">
                <a:solidFill>
                  <a:srgbClr val="FFFFFF"/>
                </a:solidFill>
                <a:latin typeface="STXinwei" panose="02010800040101010101" pitchFamily="2" charset="-122"/>
                <a:ea typeface="STXinwei" panose="02010800040101010101" pitchFamily="2" charset="-122"/>
                <a:cs typeface="Capitals" charset="0"/>
              </a:rPr>
              <a:t>C</a:t>
            </a:r>
            <a:endParaRPr lang="en-GB" sz="900" kern="1200">
              <a:solidFill>
                <a:srgbClr val="FFFFFF"/>
              </a:solidFill>
              <a:latin typeface="STXinwei" panose="02010800040101010101" pitchFamily="2" charset="-122"/>
              <a:ea typeface="STXinwei" panose="02010800040101010101" pitchFamily="2" charset="-122"/>
              <a:cs typeface="Capitals" charset="0"/>
            </a:endParaRPr>
          </a:p>
        </p:txBody>
      </p:sp>
      <p:sp>
        <p:nvSpPr>
          <p:cNvPr id="69" name="68 CuadroTexto"/>
          <p:cNvSpPr txBox="1"/>
          <p:nvPr/>
        </p:nvSpPr>
        <p:spPr>
          <a:xfrm>
            <a:off x="6117951" y="2037168"/>
            <a:ext cx="312906"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19" name="18 Rectángulo"/>
          <p:cNvSpPr/>
          <p:nvPr/>
        </p:nvSpPr>
        <p:spPr>
          <a:xfrm>
            <a:off x="4101971" y="1819117"/>
            <a:ext cx="1042273" cy="116955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Always implies:</a:t>
            </a:r>
          </a:p>
          <a:p>
            <a:pPr algn="ctr" defTabSz="685766">
              <a:buClrTx/>
            </a:pPr>
            <a:endParaRPr lang="en-GB" sz="1000" kern="120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f and g can be </a:t>
            </a:r>
          </a:p>
          <a:p>
            <a:pPr algn="ctr" defTabSz="685766">
              <a:buClrTx/>
            </a:pPr>
            <a:r>
              <a:rPr lang="en-GB" sz="1000" kern="1200">
                <a:solidFill>
                  <a:srgbClr val="FF0000"/>
                </a:solidFill>
                <a:latin typeface="STXinwei" panose="02010800040101010101" pitchFamily="2" charset="-122"/>
                <a:ea typeface="STXinwei" panose="02010800040101010101" pitchFamily="2" charset="-122"/>
                <a:cs typeface="Arial" charset="0"/>
              </a:rPr>
              <a:t>composed</a:t>
            </a:r>
            <a:r>
              <a:rPr lang="en-GB" sz="1000" kern="1200">
                <a:solidFill>
                  <a:srgbClr val="DBB76C"/>
                </a:solidFill>
                <a:latin typeface="STXinwei" panose="02010800040101010101" pitchFamily="2" charset="-122"/>
                <a:ea typeface="STXinwei" panose="02010800040101010101" pitchFamily="2" charset="-122"/>
                <a:cs typeface="Arial" charset="0"/>
              </a:rPr>
              <a:t> into </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where</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 = g ◦ f </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67943" y="202141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1304577" y="251587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3026958" y="251420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70" name="61 Conector recto"/>
          <p:cNvCxnSpPr>
            <a:stCxn id="67" idx="3"/>
            <a:endCxn id="68" idx="1"/>
          </p:cNvCxnSpPr>
          <p:nvPr/>
        </p:nvCxnSpPr>
        <p:spPr bwMode="auto">
          <a:xfrm flipV="1">
            <a:off x="5965405" y="2768721"/>
            <a:ext cx="1788153" cy="15391"/>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4" name="54 CuadroTexto"/>
          <p:cNvSpPr txBox="1"/>
          <p:nvPr/>
        </p:nvSpPr>
        <p:spPr>
          <a:xfrm>
            <a:off x="6679566" y="152328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75" name="68 CuadroTexto"/>
          <p:cNvSpPr txBox="1"/>
          <p:nvPr/>
        </p:nvSpPr>
        <p:spPr>
          <a:xfrm>
            <a:off x="6460370" y="2453252"/>
            <a:ext cx="105349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 = g ◦ 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1660765" y="2714256"/>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2205051" y="2429010"/>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25" name="68 CuadroTexto"/>
          <p:cNvSpPr txBox="1"/>
          <p:nvPr/>
        </p:nvSpPr>
        <p:spPr>
          <a:xfrm>
            <a:off x="2478128" y="3674600"/>
            <a:ext cx="4289957" cy="1015663"/>
          </a:xfrm>
          <a:prstGeom prst="rect">
            <a:avLst/>
          </a:prstGeom>
          <a:noFill/>
        </p:spPr>
        <p:txBody>
          <a:bodyPr wrap="none" rtlCol="0">
            <a:spAutoFit/>
          </a:bodyPr>
          <a:lstStyle/>
          <a:p>
            <a:pPr algn="ctr" defTabSz="685766">
              <a:buClrTx/>
            </a:pPr>
            <a:r>
              <a:rPr lang="en-US" altLang="zh-TW" sz="3000" kern="1200" dirty="0">
                <a:solidFill>
                  <a:srgbClr val="FFFFFF"/>
                </a:solidFill>
                <a:latin typeface="STXinwei" panose="02010800040101010101" pitchFamily="2" charset="-122"/>
                <a:ea typeface="STXinwei" panose="02010800040101010101" pitchFamily="2" charset="-122"/>
                <a:cs typeface="+mn-cs"/>
              </a:rPr>
              <a:t>Functional Composition </a:t>
            </a:r>
          </a:p>
          <a:p>
            <a:pPr algn="ctr" defTabSz="685766">
              <a:buClrTx/>
            </a:pPr>
            <a:r>
              <a:rPr lang="en-GB" sz="3000" kern="1200" dirty="0">
                <a:solidFill>
                  <a:srgbClr val="FFFFFF"/>
                </a:solidFill>
                <a:latin typeface="STXinwei" panose="02010800040101010101" pitchFamily="2" charset="-122"/>
                <a:ea typeface="STXinwei" panose="02010800040101010101" pitchFamily="2" charset="-122"/>
                <a:cs typeface="+mn-cs"/>
              </a:rPr>
              <a:t>h = g ◦ f </a:t>
            </a:r>
            <a:endParaRPr lang="en-GB" sz="30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016989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STXinwei" panose="02010800040101010101" pitchFamily="2" charset="-122"/>
                <a:ea typeface="STXinwei" panose="02010800040101010101" pitchFamily="2" charset="-122"/>
              </a:rPr>
              <a:t>Measurement results come from:</a:t>
            </a:r>
          </a:p>
          <a:p>
            <a:pPr defTabSz="342900">
              <a:buClrTx/>
            </a:pPr>
            <a:endParaRPr lang="en-US" altLang="zh-TW" sz="4950" dirty="0">
              <a:solidFill>
                <a:prstClr val="white"/>
              </a:solidFill>
              <a:latin typeface="STXinwei" panose="02010800040101010101" pitchFamily="2" charset="-122"/>
              <a:ea typeface="STXinwei" panose="02010800040101010101" pitchFamily="2" charset="-122"/>
            </a:endParaRPr>
          </a:p>
          <a:p>
            <a:pPr defTabSz="342900">
              <a:buClrTx/>
            </a:pPr>
            <a:r>
              <a:rPr lang="en-US" altLang="zh-TW" sz="4950" dirty="0">
                <a:solidFill>
                  <a:prstClr val="white"/>
                </a:solidFill>
                <a:latin typeface="STXinwei" panose="02010800040101010101" pitchFamily="2" charset="-122"/>
                <a:ea typeface="STXinwei" panose="02010800040101010101" pitchFamily="2" charset="-122"/>
              </a:rPr>
              <a:t>comparison/symmetry-breaking</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716567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03DA41-CFAE-EB44-83FF-BC3374FD16D4}"/>
              </a:ext>
            </a:extLst>
          </p:cNvPr>
          <p:cNvSpPr txBox="1"/>
          <p:nvPr/>
        </p:nvSpPr>
        <p:spPr>
          <a:xfrm>
            <a:off x="1750665" y="117873"/>
            <a:ext cx="5684238" cy="646331"/>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Functor in Action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1835EB7A-B081-E545-AD0E-3112C7825ABB}"/>
              </a:ext>
            </a:extLst>
          </p:cNvPr>
          <p:cNvPicPr>
            <a:picLocks noChangeAspect="1"/>
          </p:cNvPicPr>
          <p:nvPr/>
        </p:nvPicPr>
        <p:blipFill>
          <a:blip r:embed="rId3"/>
          <a:stretch>
            <a:fillRect/>
          </a:stretch>
        </p:blipFill>
        <p:spPr>
          <a:xfrm>
            <a:off x="240146" y="1472623"/>
            <a:ext cx="4038796" cy="2571750"/>
          </a:xfrm>
          <a:prstGeom prst="rect">
            <a:avLst/>
          </a:prstGeom>
        </p:spPr>
      </p:pic>
      <p:sp>
        <p:nvSpPr>
          <p:cNvPr id="5" name="TextBox 4">
            <a:extLst>
              <a:ext uri="{FF2B5EF4-FFF2-40B4-BE49-F238E27FC236}">
                <a16:creationId xmlns:a16="http://schemas.microsoft.com/office/drawing/2014/main" id="{F373776C-1A54-3D4F-9E28-B10077331EF4}"/>
              </a:ext>
            </a:extLst>
          </p:cNvPr>
          <p:cNvSpPr txBox="1"/>
          <p:nvPr/>
        </p:nvSpPr>
        <p:spPr>
          <a:xfrm>
            <a:off x="667601" y="4044373"/>
            <a:ext cx="3183885" cy="307777"/>
          </a:xfrm>
          <a:prstGeom prst="rect">
            <a:avLst/>
          </a:prstGeom>
          <a:solidFill>
            <a:schemeClr val="lt1"/>
          </a:solidFill>
        </p:spPr>
        <p:txBody>
          <a:bodyPr wrap="none" rtlCol="0">
            <a:spAutoFit/>
          </a:bodyPr>
          <a:lstStyle/>
          <a:p>
            <a:r>
              <a:rPr lang="en-US" dirty="0">
                <a:hlinkClick r:id="rId2"/>
              </a:rPr>
              <a:t>https://</a:t>
            </a:r>
            <a:r>
              <a:rPr lang="en-US" dirty="0" err="1">
                <a:hlinkClick r:id="rId2"/>
              </a:rPr>
              <a:t>youtu.be</a:t>
            </a:r>
            <a:r>
              <a:rPr lang="en-US" dirty="0">
                <a:hlinkClick r:id="rId2"/>
              </a:rPr>
              <a:t>/XcM39gnqgNc?t=155</a:t>
            </a:r>
            <a:endParaRPr lang="en-TW" dirty="0"/>
          </a:p>
        </p:txBody>
      </p:sp>
      <p:pic>
        <p:nvPicPr>
          <p:cNvPr id="7" name="Picture 6">
            <a:hlinkClick r:id="rId4"/>
            <a:extLst>
              <a:ext uri="{FF2B5EF4-FFF2-40B4-BE49-F238E27FC236}">
                <a16:creationId xmlns:a16="http://schemas.microsoft.com/office/drawing/2014/main" id="{0A7ABB10-70B7-8B49-B9E8-99D009D3B0FB}"/>
              </a:ext>
            </a:extLst>
          </p:cNvPr>
          <p:cNvPicPr>
            <a:picLocks noChangeAspect="1"/>
          </p:cNvPicPr>
          <p:nvPr/>
        </p:nvPicPr>
        <p:blipFill>
          <a:blip r:embed="rId5"/>
          <a:stretch>
            <a:fillRect/>
          </a:stretch>
        </p:blipFill>
        <p:spPr>
          <a:xfrm>
            <a:off x="4551342" y="1472623"/>
            <a:ext cx="4038796" cy="2571750"/>
          </a:xfrm>
          <a:prstGeom prst="rect">
            <a:avLst/>
          </a:prstGeom>
        </p:spPr>
      </p:pic>
      <p:sp>
        <p:nvSpPr>
          <p:cNvPr id="8" name="TextBox 7">
            <a:extLst>
              <a:ext uri="{FF2B5EF4-FFF2-40B4-BE49-F238E27FC236}">
                <a16:creationId xmlns:a16="http://schemas.microsoft.com/office/drawing/2014/main" id="{E797CE39-4EAD-8446-BE8E-E5DF39819839}"/>
              </a:ext>
            </a:extLst>
          </p:cNvPr>
          <p:cNvSpPr txBox="1"/>
          <p:nvPr/>
        </p:nvSpPr>
        <p:spPr>
          <a:xfrm>
            <a:off x="5073101" y="4026955"/>
            <a:ext cx="3183885" cy="307777"/>
          </a:xfrm>
          <a:prstGeom prst="rect">
            <a:avLst/>
          </a:prstGeom>
          <a:solidFill>
            <a:schemeClr val="lt1"/>
          </a:solidFill>
        </p:spPr>
        <p:txBody>
          <a:bodyPr wrap="none" rtlCol="0">
            <a:spAutoFit/>
          </a:bodyPr>
          <a:lstStyle/>
          <a:p>
            <a:r>
              <a:rPr lang="en-US" dirty="0">
                <a:hlinkClick r:id="rId4"/>
              </a:rPr>
              <a:t>https://youtu.be/YLIH8TKbAh4?t=389</a:t>
            </a:r>
            <a:endParaRPr lang="en-TW" dirty="0"/>
          </a:p>
        </p:txBody>
      </p:sp>
    </p:spTree>
    <p:extLst>
      <p:ext uri="{BB962C8B-B14F-4D97-AF65-F5344CB8AC3E}">
        <p14:creationId xmlns:p14="http://schemas.microsoft.com/office/powerpoint/2010/main" val="24849811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1200329"/>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Various ways to interpret Natural Transformation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0DA75059-26B7-E74C-85D0-B63A6AEA6D3F}"/>
              </a:ext>
            </a:extLst>
          </p:cNvPr>
          <p:cNvPicPr>
            <a:picLocks noChangeAspect="1"/>
          </p:cNvPicPr>
          <p:nvPr/>
        </p:nvPicPr>
        <p:blipFill>
          <a:blip r:embed="rId3"/>
          <a:stretch>
            <a:fillRect/>
          </a:stretch>
        </p:blipFill>
        <p:spPr>
          <a:xfrm>
            <a:off x="622174" y="1382636"/>
            <a:ext cx="4851651" cy="3070185"/>
          </a:xfrm>
          <a:prstGeom prst="rect">
            <a:avLst/>
          </a:prstGeom>
        </p:spPr>
      </p:pic>
      <p:grpSp>
        <p:nvGrpSpPr>
          <p:cNvPr id="7" name="Group 6">
            <a:extLst>
              <a:ext uri="{FF2B5EF4-FFF2-40B4-BE49-F238E27FC236}">
                <a16:creationId xmlns:a16="http://schemas.microsoft.com/office/drawing/2014/main" id="{92894033-54A8-9F4A-BAE0-DA57826407B3}"/>
              </a:ext>
            </a:extLst>
          </p:cNvPr>
          <p:cNvGrpSpPr/>
          <p:nvPr/>
        </p:nvGrpSpPr>
        <p:grpSpPr>
          <a:xfrm>
            <a:off x="6022882" y="1382636"/>
            <a:ext cx="2130518" cy="3070185"/>
            <a:chOff x="7191282" y="905347"/>
            <a:chExt cx="1957749" cy="2958627"/>
          </a:xfrm>
        </p:grpSpPr>
        <p:pic>
          <p:nvPicPr>
            <p:cNvPr id="5" name="Picture 4">
              <a:hlinkClick r:id="rId4"/>
              <a:extLst>
                <a:ext uri="{FF2B5EF4-FFF2-40B4-BE49-F238E27FC236}">
                  <a16:creationId xmlns:a16="http://schemas.microsoft.com/office/drawing/2014/main" id="{69E00F65-350D-A944-9F1D-470464B6B93A}"/>
                </a:ext>
              </a:extLst>
            </p:cNvPr>
            <p:cNvPicPr>
              <a:picLocks noChangeAspect="1"/>
            </p:cNvPicPr>
            <p:nvPr/>
          </p:nvPicPr>
          <p:blipFill>
            <a:blip r:embed="rId5"/>
            <a:stretch>
              <a:fillRect/>
            </a:stretch>
          </p:blipFill>
          <p:spPr>
            <a:xfrm>
              <a:off x="7191283" y="905347"/>
              <a:ext cx="1952717" cy="2012383"/>
            </a:xfrm>
            <a:prstGeom prst="rect">
              <a:avLst/>
            </a:prstGeom>
          </p:spPr>
        </p:pic>
        <p:pic>
          <p:nvPicPr>
            <p:cNvPr id="6" name="Picture 5">
              <a:hlinkClick r:id="rId4"/>
              <a:extLst>
                <a:ext uri="{FF2B5EF4-FFF2-40B4-BE49-F238E27FC236}">
                  <a16:creationId xmlns:a16="http://schemas.microsoft.com/office/drawing/2014/main" id="{DC07B8E4-9C7B-7A40-A6E4-1D3A97AD3FCE}"/>
                </a:ext>
              </a:extLst>
            </p:cNvPr>
            <p:cNvPicPr>
              <a:picLocks noChangeAspect="1"/>
            </p:cNvPicPr>
            <p:nvPr/>
          </p:nvPicPr>
          <p:blipFill>
            <a:blip r:embed="rId6"/>
            <a:stretch>
              <a:fillRect/>
            </a:stretch>
          </p:blipFill>
          <p:spPr>
            <a:xfrm>
              <a:off x="7191282" y="2917729"/>
              <a:ext cx="1957749" cy="946245"/>
            </a:xfrm>
            <a:prstGeom prst="rect">
              <a:avLst/>
            </a:prstGeom>
          </p:spPr>
        </p:pic>
      </p:grpSp>
      <p:sp>
        <p:nvSpPr>
          <p:cNvPr id="8" name="TextBox 7">
            <a:extLst>
              <a:ext uri="{FF2B5EF4-FFF2-40B4-BE49-F238E27FC236}">
                <a16:creationId xmlns:a16="http://schemas.microsoft.com/office/drawing/2014/main" id="{76F53FC5-C0DC-E040-AA0B-9F03A9D5D4EB}"/>
              </a:ext>
            </a:extLst>
          </p:cNvPr>
          <p:cNvSpPr txBox="1"/>
          <p:nvPr/>
        </p:nvSpPr>
        <p:spPr>
          <a:xfrm>
            <a:off x="1287286" y="4610100"/>
            <a:ext cx="6569427" cy="307777"/>
          </a:xfrm>
          <a:prstGeom prst="rect">
            <a:avLst/>
          </a:prstGeom>
          <a:noFill/>
        </p:spPr>
        <p:txBody>
          <a:bodyPr wrap="none" rtlCol="0">
            <a:spAutoFit/>
          </a:bodyPr>
          <a:lstStyle/>
          <a:p>
            <a:r>
              <a:rPr lang="en-TW" dirty="0">
                <a:solidFill>
                  <a:schemeClr val="bg1"/>
                </a:solidFill>
              </a:rPr>
              <a:t>T</a:t>
            </a:r>
            <a:r>
              <a:rPr lang="en-US" dirty="0">
                <a:solidFill>
                  <a:schemeClr val="bg1"/>
                </a:solidFill>
              </a:rPr>
              <a:t>h</a:t>
            </a:r>
            <a:r>
              <a:rPr lang="en-TW" dirty="0">
                <a:solidFill>
                  <a:schemeClr val="bg1"/>
                </a:solidFill>
              </a:rPr>
              <a:t>ink about Natural Transformations as various kinds of Abstract Interpretations?</a:t>
            </a:r>
          </a:p>
        </p:txBody>
      </p:sp>
    </p:spTree>
    <p:extLst>
      <p:ext uri="{BB962C8B-B14F-4D97-AF65-F5344CB8AC3E}">
        <p14:creationId xmlns:p14="http://schemas.microsoft.com/office/powerpoint/2010/main" val="38670941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66B68-AA5B-6340-A3EE-84E1A8B4E071}"/>
              </a:ext>
            </a:extLst>
          </p:cNvPr>
          <p:cNvSpPr txBox="1"/>
          <p:nvPr/>
        </p:nvSpPr>
        <p:spPr>
          <a:xfrm>
            <a:off x="1076798" y="162323"/>
            <a:ext cx="6990403" cy="1200329"/>
          </a:xfrm>
          <a:prstGeom prst="rect">
            <a:avLst/>
          </a:prstGeom>
          <a:noFill/>
        </p:spPr>
        <p:txBody>
          <a:bodyPr wrap="square" rtlCol="0">
            <a:spAutoFit/>
          </a:bodyPr>
          <a:lstStyle/>
          <a:p>
            <a:pPr algn="ctr" defTabSz="685800">
              <a:buClrTx/>
            </a:pPr>
            <a:r>
              <a:rPr lang="en-US" altLang="zh-TW" sz="3600" kern="1200" dirty="0">
                <a:solidFill>
                  <a:srgbClr val="FF0000"/>
                </a:solidFill>
                <a:latin typeface="STXinwei" panose="02010800040101010101" pitchFamily="2" charset="-122"/>
                <a:ea typeface="STXinwei" panose="02010800040101010101" pitchFamily="2" charset="-122"/>
                <a:cs typeface="+mn-cs"/>
              </a:rPr>
              <a:t>ALL Concepts </a:t>
            </a:r>
            <a:r>
              <a:rPr lang="en-US" altLang="zh-TW" sz="3600" kern="1200" dirty="0">
                <a:solidFill>
                  <a:prstClr val="white"/>
                </a:solidFill>
                <a:latin typeface="STXinwei" panose="02010800040101010101" pitchFamily="2" charset="-122"/>
                <a:ea typeface="STXinwei" panose="02010800040101010101" pitchFamily="2" charset="-122"/>
                <a:cs typeface="+mn-cs"/>
              </a:rPr>
              <a:t>can be represented using Kan Extension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pic>
        <p:nvPicPr>
          <p:cNvPr id="9" name="Picture 8">
            <a:hlinkClick r:id="rId2"/>
            <a:extLst>
              <a:ext uri="{FF2B5EF4-FFF2-40B4-BE49-F238E27FC236}">
                <a16:creationId xmlns:a16="http://schemas.microsoft.com/office/drawing/2014/main" id="{2E1E4B89-8C76-7E44-B761-C9C49289AAA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38082" y="1362652"/>
            <a:ext cx="5109404" cy="2987608"/>
          </a:xfrm>
          <a:prstGeom prst="rect">
            <a:avLst/>
          </a:prstGeom>
        </p:spPr>
      </p:pic>
      <p:sp>
        <p:nvSpPr>
          <p:cNvPr id="10" name="TextBox 9">
            <a:extLst>
              <a:ext uri="{FF2B5EF4-FFF2-40B4-BE49-F238E27FC236}">
                <a16:creationId xmlns:a16="http://schemas.microsoft.com/office/drawing/2014/main" id="{C9FEEC93-E154-3A44-AF94-1B331ACF7AED}"/>
              </a:ext>
            </a:extLst>
          </p:cNvPr>
          <p:cNvSpPr txBox="1"/>
          <p:nvPr/>
        </p:nvSpPr>
        <p:spPr>
          <a:xfrm>
            <a:off x="1431501" y="4572000"/>
            <a:ext cx="6322565" cy="307777"/>
          </a:xfrm>
          <a:prstGeom prst="rect">
            <a:avLst/>
          </a:prstGeom>
          <a:noFill/>
        </p:spPr>
        <p:txBody>
          <a:bodyPr wrap="none" rtlCol="0">
            <a:spAutoFit/>
          </a:bodyPr>
          <a:lstStyle/>
          <a:p>
            <a:r>
              <a:rPr lang="en-US" dirty="0">
                <a:solidFill>
                  <a:schemeClr val="bg1"/>
                </a:solidFill>
              </a:rPr>
              <a:t>A highly useful mathematical construct for </a:t>
            </a:r>
            <a:r>
              <a:rPr lang="en-TW" dirty="0">
                <a:solidFill>
                  <a:schemeClr val="bg1"/>
                </a:solidFill>
              </a:rPr>
              <a:t>teaching and learning abstractions.</a:t>
            </a:r>
          </a:p>
        </p:txBody>
      </p:sp>
    </p:spTree>
    <p:extLst>
      <p:ext uri="{BB962C8B-B14F-4D97-AF65-F5344CB8AC3E}">
        <p14:creationId xmlns:p14="http://schemas.microsoft.com/office/powerpoint/2010/main" val="25035354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83949" y="953691"/>
            <a:ext cx="5417671" cy="4189809"/>
          </a:xfrm>
          <a:prstGeom prst="rect">
            <a:avLst/>
          </a:prstGeom>
        </p:spPr>
      </p:pic>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646331"/>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Multiplication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39078076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6902" y="715581"/>
            <a:ext cx="5750195" cy="4438147"/>
          </a:xfrm>
          <a:prstGeom prst="rect">
            <a:avLst/>
          </a:prstGeom>
        </p:spPr>
      </p:pic>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Addition</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969028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8 Types of Arrows in Organic Chemistry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1026" name="Picture 2" descr="orward-arrow-in-organic-chemistry-and-equilibrium-arrows">
            <a:hlinkClick r:id="rId3"/>
            <a:extLst>
              <a:ext uri="{FF2B5EF4-FFF2-40B4-BE49-F238E27FC236}">
                <a16:creationId xmlns:a16="http://schemas.microsoft.com/office/drawing/2014/main" id="{592EE843-CDC3-8743-91D4-5191DBF706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21537" y="1174244"/>
            <a:ext cx="3900926" cy="36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5159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25427" y="164347"/>
            <a:ext cx="500169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3600" kern="1200" dirty="0">
                <a:solidFill>
                  <a:prstClr val="white"/>
                </a:solidFill>
                <a:latin typeface="STXinwei" panose="02010800040101010101" pitchFamily="2" charset="-122"/>
                <a:ea typeface="STXinwei" panose="02010800040101010101" pitchFamily="2" charset="-122"/>
                <a:cs typeface="Arial" charset="0"/>
              </a:rPr>
              <a:t>Functional Composition</a:t>
            </a:r>
          </a:p>
          <a:p>
            <a:pPr algn="ctr" defTabSz="685766">
              <a:buClrTx/>
            </a:pPr>
            <a:r>
              <a:rPr lang="en-US" altLang="zh-CN" sz="3600" kern="1200" dirty="0">
                <a:solidFill>
                  <a:prstClr val="white"/>
                </a:solidFill>
                <a:latin typeface="STXinwei" panose="02010800040101010101" pitchFamily="2" charset="-122"/>
                <a:ea typeface="STXinwei" panose="02010800040101010101" pitchFamily="2" charset="-122"/>
                <a:cs typeface="Arial" charset="0"/>
              </a:rPr>
              <a:t>Decomposition</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4625937"/>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grpSp>
        <p:nvGrpSpPr>
          <p:cNvPr id="22" name="21 Grupo"/>
          <p:cNvGrpSpPr/>
          <p:nvPr/>
        </p:nvGrpSpPr>
        <p:grpSpPr>
          <a:xfrm>
            <a:off x="820512" y="1208346"/>
            <a:ext cx="7543348" cy="2853084"/>
            <a:chOff x="809624" y="588617"/>
            <a:chExt cx="7543348" cy="2853084"/>
          </a:xfrm>
        </p:grpSpPr>
        <p:sp>
          <p:nvSpPr>
            <p:cNvPr id="41" name="40 Rectángulo redondeado"/>
            <p:cNvSpPr/>
            <p:nvPr/>
          </p:nvSpPr>
          <p:spPr bwMode="auto">
            <a:xfrm>
              <a:off x="809624"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42" name="41 CuadroTexto"/>
            <p:cNvSpPr txBox="1"/>
            <p:nvPr/>
          </p:nvSpPr>
          <p:spPr>
            <a:xfrm>
              <a:off x="2086023"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a:t>
              </a:r>
            </a:p>
          </p:txBody>
        </p:sp>
        <p:cxnSp>
          <p:nvCxnSpPr>
            <p:cNvPr id="29" name="28 Conector recto"/>
            <p:cNvCxnSpPr/>
            <p:nvPr/>
          </p:nvCxnSpPr>
          <p:spPr bwMode="auto">
            <a:xfrm flipV="1">
              <a:off x="1625600" y="2030810"/>
              <a:ext cx="430592" cy="3694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76093" y="2043510"/>
              <a:ext cx="326784" cy="3567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53" name="5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6610" y="1484710"/>
              <a:ext cx="839483" cy="546100"/>
            </a:xfrm>
            <a:prstGeom prst="rect">
              <a:avLst/>
            </a:prstGeom>
          </p:spPr>
        </p:pic>
        <p:pic>
          <p:nvPicPr>
            <p:cNvPr id="54" name="5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9061" y="2634746"/>
              <a:ext cx="723607" cy="723607"/>
            </a:xfrm>
            <a:prstGeom prst="rect">
              <a:avLst/>
            </a:prstGeom>
          </p:spPr>
        </p:pic>
        <p:pic>
          <p:nvPicPr>
            <p:cNvPr id="10" name="9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00254" y="2690807"/>
              <a:ext cx="1168518" cy="750894"/>
            </a:xfrm>
            <a:prstGeom prst="rect">
              <a:avLst/>
            </a:prstGeom>
          </p:spPr>
        </p:pic>
        <p:sp>
          <p:nvSpPr>
            <p:cNvPr id="55" name="54 CuadroTexto"/>
            <p:cNvSpPr txBox="1"/>
            <p:nvPr/>
          </p:nvSpPr>
          <p:spPr>
            <a:xfrm>
              <a:off x="1961062"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56" name="55 CuadroTexto"/>
            <p:cNvSpPr txBox="1"/>
            <p:nvPr/>
          </p:nvSpPr>
          <p:spPr>
            <a:xfrm>
              <a:off x="1138401"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57" name="56 CuadroTexto"/>
            <p:cNvSpPr txBox="1"/>
            <p:nvPr/>
          </p:nvSpPr>
          <p:spPr>
            <a:xfrm>
              <a:off x="2548757"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12" name="11 CuadroTexto"/>
            <p:cNvSpPr txBox="1"/>
            <p:nvPr/>
          </p:nvSpPr>
          <p:spPr>
            <a:xfrm>
              <a:off x="1654687" y="1991718"/>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787788" y="1926075"/>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27196"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60" name="59 CuadroTexto"/>
            <p:cNvSpPr txBox="1"/>
            <p:nvPr/>
          </p:nvSpPr>
          <p:spPr>
            <a:xfrm>
              <a:off x="6603595"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 </a:t>
              </a:r>
              <a:r>
                <a:rPr lang="en-GB" sz="2400" kern="1200" baseline="32000" dirty="0">
                  <a:solidFill>
                    <a:srgbClr val="FFFFFF"/>
                  </a:solidFill>
                  <a:latin typeface="STXinwei" panose="02010800040101010101" pitchFamily="2" charset="-122"/>
                  <a:ea typeface="STXinwei" panose="02010800040101010101" pitchFamily="2" charset="-122"/>
                  <a:cs typeface="+mn-cs"/>
                </a:rPr>
                <a:t>OP</a:t>
              </a:r>
            </a:p>
          </p:txBody>
        </p:sp>
        <p:cxnSp>
          <p:nvCxnSpPr>
            <p:cNvPr id="61" name="60 Conector recto"/>
            <p:cNvCxnSpPr/>
            <p:nvPr/>
          </p:nvCxnSpPr>
          <p:spPr bwMode="auto">
            <a:xfrm flipV="1">
              <a:off x="6143172" y="2030810"/>
              <a:ext cx="430592" cy="3694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193665" y="2043510"/>
              <a:ext cx="326784" cy="3567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63" name="6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54182" y="1484710"/>
              <a:ext cx="839483" cy="546100"/>
            </a:xfrm>
            <a:prstGeom prst="rect">
              <a:avLst/>
            </a:prstGeom>
          </p:spPr>
        </p:pic>
        <p:pic>
          <p:nvPicPr>
            <p:cNvPr id="64" name="6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66633" y="2634746"/>
              <a:ext cx="723607" cy="723607"/>
            </a:xfrm>
            <a:prstGeom prst="rect">
              <a:avLst/>
            </a:prstGeom>
          </p:spPr>
        </p:pic>
        <p:pic>
          <p:nvPicPr>
            <p:cNvPr id="65" name="64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7826" y="2690807"/>
              <a:ext cx="1168518" cy="750894"/>
            </a:xfrm>
            <a:prstGeom prst="rect">
              <a:avLst/>
            </a:prstGeom>
          </p:spPr>
        </p:pic>
        <p:sp>
          <p:nvSpPr>
            <p:cNvPr id="66" name="65 CuadroTexto"/>
            <p:cNvSpPr txBox="1"/>
            <p:nvPr/>
          </p:nvSpPr>
          <p:spPr>
            <a:xfrm>
              <a:off x="6478634"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67" name="66 CuadroTexto"/>
            <p:cNvSpPr txBox="1"/>
            <p:nvPr/>
          </p:nvSpPr>
          <p:spPr>
            <a:xfrm>
              <a:off x="5655973"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68" name="67 CuadroTexto"/>
            <p:cNvSpPr txBox="1"/>
            <p:nvPr/>
          </p:nvSpPr>
          <p:spPr>
            <a:xfrm>
              <a:off x="7066329"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69" name="68 CuadroTexto"/>
            <p:cNvSpPr txBox="1"/>
            <p:nvPr/>
          </p:nvSpPr>
          <p:spPr>
            <a:xfrm>
              <a:off x="6063399" y="2002604"/>
              <a:ext cx="421910"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cxnSp>
          <p:nvCxnSpPr>
            <p:cNvPr id="71" name="70 Conector recto de flecha"/>
            <p:cNvCxnSpPr>
              <a:endCxn id="59" idx="1"/>
            </p:cNvCxnSpPr>
            <p:nvPr/>
          </p:nvCxnSpPr>
          <p:spPr bwMode="auto">
            <a:xfrm>
              <a:off x="3835400" y="2221905"/>
              <a:ext cx="1491796" cy="0"/>
            </a:xfrm>
            <a:prstGeom prst="straightConnector1">
              <a:avLst/>
            </a:prstGeom>
            <a:solidFill>
              <a:schemeClr val="accent1"/>
            </a:solidFill>
            <a:ln w="381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15380" y="1876921"/>
              <a:ext cx="506870" cy="307777"/>
            </a:xfrm>
            <a:prstGeom prst="rect">
              <a:avLst/>
            </a:prstGeom>
          </p:spPr>
          <p:txBody>
            <a:bodyPr wrap="none">
              <a:spAutoFit/>
            </a:bodyPr>
            <a:lstStyle/>
            <a:p>
              <a:pPr defTabSz="685766">
                <a:buClrTx/>
              </a:pPr>
              <a:r>
                <a:rPr lang="en-GB" kern="1200" dirty="0">
                  <a:solidFill>
                    <a:srgbClr val="FFFFFF"/>
                  </a:solidFill>
                  <a:latin typeface="STXinwei" panose="02010800040101010101" pitchFamily="2" charset="-122"/>
                  <a:ea typeface="STXinwei" panose="02010800040101010101" pitchFamily="2" charset="-122"/>
                  <a:cs typeface="+mn-cs"/>
                </a:rPr>
                <a:t>F </a:t>
              </a:r>
              <a:r>
                <a:rPr lang="en-GB" kern="1200" baseline="30000" dirty="0">
                  <a:solidFill>
                    <a:srgbClr val="FFFFFF"/>
                  </a:solidFill>
                  <a:latin typeface="STXinwei" panose="02010800040101010101" pitchFamily="2" charset="-122"/>
                  <a:ea typeface="STXinwei" panose="02010800040101010101" pitchFamily="2" charset="-122"/>
                  <a:cs typeface="+mn-cs"/>
                </a:rPr>
                <a:t>op</a:t>
              </a:r>
              <a:r>
                <a:rPr lang="en-GB" kern="1200" dirty="0">
                  <a:solidFill>
                    <a:srgbClr val="FFFFFF"/>
                  </a:solidFill>
                  <a:latin typeface="STXinwei" panose="02010800040101010101" pitchFamily="2" charset="-122"/>
                  <a:ea typeface="STXinwei" panose="02010800040101010101" pitchFamily="2" charset="-122"/>
                  <a:cs typeface="+mn-cs"/>
                </a:rPr>
                <a:t> </a:t>
              </a:r>
            </a:p>
          </p:txBody>
        </p:sp>
        <p:sp>
          <p:nvSpPr>
            <p:cNvPr id="19" name="18 Rectángulo"/>
            <p:cNvSpPr/>
            <p:nvPr/>
          </p:nvSpPr>
          <p:spPr>
            <a:xfrm>
              <a:off x="3940866" y="2327046"/>
              <a:ext cx="1247457" cy="24622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(Opposite </a:t>
              </a:r>
              <a:r>
                <a:rPr lang="en-GB" sz="1000" kern="1200" err="1">
                  <a:solidFill>
                    <a:srgbClr val="DBB76C"/>
                  </a:solidFill>
                  <a:latin typeface="STXinwei" panose="02010800040101010101" pitchFamily="2" charset="-122"/>
                  <a:ea typeface="STXinwei" panose="02010800040101010101" pitchFamily="2" charset="-122"/>
                  <a:cs typeface="Arial" charset="0"/>
                </a:rPr>
                <a:t>Functor</a:t>
              </a:r>
              <a:r>
                <a:rPr lang="en-GB" sz="1000" kern="1200">
                  <a:solidFill>
                    <a:srgbClr val="DBB76C"/>
                  </a:solidFill>
                  <a:latin typeface="STXinwei" panose="02010800040101010101" pitchFamily="2" charset="-122"/>
                  <a:ea typeface="STXinwei" panose="02010800040101010101" pitchFamily="2" charset="-122"/>
                  <a:cs typeface="Arial" charset="0"/>
                </a:rPr>
                <a:t>)</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57057" y="1986899"/>
              <a:ext cx="46519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grpSp>
    </p:spTree>
    <p:extLst>
      <p:ext uri="{BB962C8B-B14F-4D97-AF65-F5344CB8AC3E}">
        <p14:creationId xmlns:p14="http://schemas.microsoft.com/office/powerpoint/2010/main" val="613499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16617" y="145380"/>
            <a:ext cx="76899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函数对等性与交换律</a:t>
            </a:r>
            <a:r>
              <a:rPr lang="en-US" altLang="zh-TW" sz="3600" kern="1200" dirty="0">
                <a:solidFill>
                  <a:prstClr val="white"/>
                </a:solidFill>
                <a:latin typeface="STXinwei" panose="02010800040101010101" pitchFamily="2" charset="-122"/>
                <a:ea typeface="STXinwei" panose="02010800040101010101" pitchFamily="2" charset="-122"/>
                <a:cs typeface="Arial" charset="0"/>
              </a:rPr>
              <a:t>(Commutativity)</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22603" y="5326328"/>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0" name="矩形 35"/>
          <p:cNvSpPr>
            <a:spLocks noChangeArrowheads="1"/>
          </p:cNvSpPr>
          <p:nvPr/>
        </p:nvSpPr>
        <p:spPr bwMode="auto">
          <a:xfrm>
            <a:off x="776694" y="1350925"/>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两条首尾对象相同的路径表示</a:t>
            </a:r>
            <a:r>
              <a:rPr lang="en-US" altLang="x-none" sz="1800" kern="1200">
                <a:solidFill>
                  <a:srgbClr val="FFFFFF"/>
                </a:solidFill>
                <a:latin typeface="STXinwei" panose="02010800040101010101" pitchFamily="2" charset="-122"/>
                <a:ea typeface="STXinwei" panose="02010800040101010101" pitchFamily="2" charset="-122"/>
                <a:cs typeface="+mn-cs"/>
              </a:rPr>
              <a:t>:</a:t>
            </a:r>
            <a:r>
              <a:rPr lang="zh-TW" altLang="en-US" sz="1800" kern="1200">
                <a:solidFill>
                  <a:srgbClr val="FFFFFF"/>
                </a:solidFill>
                <a:latin typeface="STXinwei" panose="02010800040101010101" pitchFamily="2" charset="-122"/>
                <a:ea typeface="STXinwei" panose="02010800040101010101" pitchFamily="2" charset="-122"/>
                <a:cs typeface="+mn-cs"/>
              </a:rPr>
              <a:t>两套函数</a:t>
            </a:r>
            <a:r>
              <a:rPr lang="en-US" altLang="zh-CN" sz="1800" kern="1200">
                <a:solidFill>
                  <a:srgbClr val="DBB76C"/>
                </a:solidFill>
                <a:latin typeface="STXinwei" panose="02010800040101010101" pitchFamily="2" charset="-122"/>
                <a:ea typeface="STXinwei" panose="02010800040101010101" pitchFamily="2" charset="-122"/>
                <a:cs typeface="+mn-cs"/>
              </a:rPr>
              <a:t> (morphisms) </a:t>
            </a:r>
            <a:r>
              <a:rPr lang="zh-TW" altLang="en-US" sz="1800" kern="1200">
                <a:solidFill>
                  <a:srgbClr val="DBB76C"/>
                </a:solidFill>
                <a:latin typeface="STXinwei" panose="02010800040101010101" pitchFamily="2" charset="-122"/>
                <a:ea typeface="STXinwei" panose="02010800040101010101" pitchFamily="2" charset="-122"/>
                <a:cs typeface="+mn-cs"/>
              </a:rPr>
              <a:t>可对等交换</a:t>
            </a:r>
            <a:r>
              <a:rPr lang="en-US" altLang="zh-CN" sz="1800" kern="1200">
                <a:solidFill>
                  <a:srgbClr val="DBB76C"/>
                </a:solidFill>
                <a:latin typeface="STXinwei" panose="02010800040101010101" pitchFamily="2" charset="-122"/>
                <a:ea typeface="STXinwei" panose="02010800040101010101" pitchFamily="2" charset="-122"/>
                <a:cs typeface="+mn-cs"/>
              </a:rPr>
              <a:t> “commutes”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mc:AlternateContent xmlns:mc="http://schemas.openxmlformats.org/markup-compatibility/2006" xmlns:a14="http://schemas.microsoft.com/office/drawing/2010/main">
        <mc:Choice Requires="a14">
          <p:sp>
            <p:nvSpPr>
              <p:cNvPr id="18" name="TextBox 17"/>
              <p:cNvSpPr txBox="1"/>
              <p:nvPr/>
            </p:nvSpPr>
            <p:spPr>
              <a:xfrm rot="18214789">
                <a:off x="5788338" y="2235809"/>
                <a:ext cx="760144"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rot="18214789">
                <a:off x="5788338" y="2235809"/>
                <a:ext cx="760144" cy="295915"/>
              </a:xfrm>
              <a:prstGeom prst="rect">
                <a:avLst/>
              </a:prstGeom>
              <a:blipFill>
                <a:blip r:embed="rId5"/>
                <a:stretch>
                  <a:fillRect l="-7407" t="-625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4" name="TextBox 17"/>
              <p:cNvSpPr txBox="1"/>
              <p:nvPr/>
            </p:nvSpPr>
            <p:spPr>
              <a:xfrm rot="3764474">
                <a:off x="6197052" y="2272690"/>
                <a:ext cx="847027"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𝑔</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4" name="TextBox 17"/>
              <p:cNvSpPr txBox="1">
                <a:spLocks noRot="1" noChangeAspect="1" noMove="1" noResize="1" noEditPoints="1" noAdjustHandles="1" noChangeArrowheads="1" noChangeShapeType="1" noTextEdit="1"/>
              </p:cNvSpPr>
              <p:nvPr/>
            </p:nvSpPr>
            <p:spPr>
              <a:xfrm rot="3764474">
                <a:off x="6197052" y="2272690"/>
                <a:ext cx="847027" cy="271806"/>
              </a:xfrm>
              <a:prstGeom prst="rect">
                <a:avLst/>
              </a:prstGeom>
              <a:blipFill>
                <a:blip r:embed="rId6"/>
                <a:stretch>
                  <a:fillRect l="-13725" t="-5714" r="-7843" b="-10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5" name="TextBox 17"/>
              <p:cNvSpPr txBox="1"/>
              <p:nvPr/>
            </p:nvSpPr>
            <p:spPr>
              <a:xfrm>
                <a:off x="5938598" y="2547004"/>
                <a:ext cx="843308"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h</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5" name="TextBox 17"/>
              <p:cNvSpPr txBox="1">
                <a:spLocks noRot="1" noChangeAspect="1" noMove="1" noResize="1" noEditPoints="1" noAdjustHandles="1" noChangeArrowheads="1" noChangeShapeType="1" noTextEdit="1"/>
              </p:cNvSpPr>
              <p:nvPr/>
            </p:nvSpPr>
            <p:spPr>
              <a:xfrm>
                <a:off x="5938598" y="2547004"/>
                <a:ext cx="843308" cy="293798"/>
              </a:xfrm>
              <a:prstGeom prst="rect">
                <a:avLst/>
              </a:prstGeom>
              <a:blipFill>
                <a:blip r:embed="rId7"/>
                <a:stretch>
                  <a:fillRect l="-7353" t="-8333" r="-735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6" name="矩形 35"/>
              <p:cNvSpPr>
                <a:spLocks noChangeArrowheads="1"/>
              </p:cNvSpPr>
              <p:nvPr/>
            </p:nvSpPr>
            <p:spPr bwMode="auto">
              <a:xfrm>
                <a:off x="4328264" y="2225621"/>
                <a:ext cx="1113769"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h</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46" name="矩形 35"/>
              <p:cNvSpPr>
                <a:spLocks noRot="1" noChangeAspect="1" noMove="1" noResize="1" noEditPoints="1" noAdjustHandles="1" noChangeArrowheads="1" noChangeShapeType="1" noTextEdit="1"/>
              </p:cNvSpPr>
              <p:nvPr/>
            </p:nvSpPr>
            <p:spPr bwMode="auto">
              <a:xfrm>
                <a:off x="4328264" y="2225621"/>
                <a:ext cx="1113769" cy="369332"/>
              </a:xfrm>
              <a:prstGeom prst="rect">
                <a:avLst/>
              </a:prstGeom>
              <a:blipFill>
                <a:blip r:embed="rId8"/>
                <a:stretch>
                  <a:fillRect l="-4494" t="-6667" r="-1124" b="-2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7" name="TextBox 17"/>
              <p:cNvSpPr txBox="1"/>
              <p:nvPr/>
            </p:nvSpPr>
            <p:spPr>
              <a:xfrm>
                <a:off x="5966948" y="3920061"/>
                <a:ext cx="811889"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𝑞</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7" name="TextBox 17"/>
              <p:cNvSpPr txBox="1">
                <a:spLocks noRot="1" noChangeAspect="1" noMove="1" noResize="1" noEditPoints="1" noAdjustHandles="1" noChangeArrowheads="1" noChangeShapeType="1" noTextEdit="1"/>
              </p:cNvSpPr>
              <p:nvPr/>
            </p:nvSpPr>
            <p:spPr>
              <a:xfrm>
                <a:off x="5966948" y="3920061"/>
                <a:ext cx="811889" cy="271806"/>
              </a:xfrm>
              <a:prstGeom prst="rect">
                <a:avLst/>
              </a:prstGeom>
              <a:blipFill>
                <a:blip r:embed="rId9"/>
                <a:stretch>
                  <a:fillRect l="-7692" t="-17391" r="-9231" b="-21739"/>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9" name="TextBox 17"/>
              <p:cNvSpPr txBox="1"/>
              <p:nvPr/>
            </p:nvSpPr>
            <p:spPr>
              <a:xfrm>
                <a:off x="5963743" y="3064867"/>
                <a:ext cx="840295"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9" name="TextBox 17"/>
              <p:cNvSpPr txBox="1">
                <a:spLocks noRot="1" noChangeAspect="1" noMove="1" noResize="1" noEditPoints="1" noAdjustHandles="1" noChangeArrowheads="1" noChangeShapeType="1" noTextEdit="1"/>
              </p:cNvSpPr>
              <p:nvPr/>
            </p:nvSpPr>
            <p:spPr>
              <a:xfrm>
                <a:off x="5963743" y="3064867"/>
                <a:ext cx="840295" cy="295915"/>
              </a:xfrm>
              <a:prstGeom prst="rect">
                <a:avLst/>
              </a:prstGeom>
              <a:blipFill>
                <a:blip r:embed="rId10"/>
                <a:stretch>
                  <a:fillRect l="-7463" t="-8333" r="-746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1" name="TextBox 17"/>
              <p:cNvSpPr txBox="1"/>
              <p:nvPr/>
            </p:nvSpPr>
            <p:spPr>
              <a:xfrm rot="5400000">
                <a:off x="6421218" y="3533068"/>
                <a:ext cx="875881"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𝑔</m:t>
                          </m:r>
                          <m:r>
                            <a:rPr lang="en-US" altLang="zh-CN" kern="1200">
                              <a:solidFill>
                                <a:srgbClr val="FFFFFF"/>
                              </a:solidFill>
                              <a:latin typeface="Cambria Math" charset="0"/>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1" name="TextBox 17"/>
              <p:cNvSpPr txBox="1">
                <a:spLocks noRot="1" noChangeAspect="1" noMove="1" noResize="1" noEditPoints="1" noAdjustHandles="1" noChangeArrowheads="1" noChangeShapeType="1" noTextEdit="1"/>
              </p:cNvSpPr>
              <p:nvPr/>
            </p:nvSpPr>
            <p:spPr>
              <a:xfrm rot="5400000">
                <a:off x="6421218" y="3533068"/>
                <a:ext cx="875881" cy="271806"/>
              </a:xfrm>
              <a:prstGeom prst="rect">
                <a:avLst/>
              </a:prstGeom>
              <a:blipFill>
                <a:blip r:embed="rId11"/>
                <a:stretch>
                  <a:fillRect l="-27273" t="-7143" r="-22727" b="-714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2" name="TextBox 17"/>
              <p:cNvSpPr txBox="1"/>
              <p:nvPr/>
            </p:nvSpPr>
            <p:spPr>
              <a:xfrm rot="5400000">
                <a:off x="5563466" y="3522373"/>
                <a:ext cx="840615"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𝑘</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2" name="TextBox 17"/>
              <p:cNvSpPr txBox="1">
                <a:spLocks noRot="1" noChangeAspect="1" noMove="1" noResize="1" noEditPoints="1" noAdjustHandles="1" noChangeArrowheads="1" noChangeShapeType="1" noTextEdit="1"/>
              </p:cNvSpPr>
              <p:nvPr/>
            </p:nvSpPr>
            <p:spPr>
              <a:xfrm rot="5400000">
                <a:off x="5563466" y="3522373"/>
                <a:ext cx="840615" cy="293798"/>
              </a:xfrm>
              <a:prstGeom prst="rect">
                <a:avLst/>
              </a:prstGeom>
              <a:blipFill>
                <a:blip r:embed="rId12"/>
                <a:stretch>
                  <a:fillRect l="-25000" t="-7353" r="-12500" b="-735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5" name="矩形 35"/>
              <p:cNvSpPr>
                <a:spLocks noChangeArrowheads="1"/>
              </p:cNvSpPr>
              <p:nvPr/>
            </p:nvSpPr>
            <p:spPr bwMode="auto">
              <a:xfrm>
                <a:off x="4357817" y="3420631"/>
                <a:ext cx="1343376"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q ◦ k</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 ◦ 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55" name="矩形 35"/>
              <p:cNvSpPr>
                <a:spLocks noRot="1" noChangeAspect="1" noMove="1" noResize="1" noEditPoints="1" noAdjustHandles="1" noChangeArrowheads="1" noChangeShapeType="1" noTextEdit="1"/>
              </p:cNvSpPr>
              <p:nvPr/>
            </p:nvSpPr>
            <p:spPr bwMode="auto">
              <a:xfrm>
                <a:off x="4357817" y="3420631"/>
                <a:ext cx="1343376" cy="646331"/>
              </a:xfrm>
              <a:prstGeom prst="rect">
                <a:avLst/>
              </a:prstGeom>
              <a:blipFill>
                <a:blip r:embed="rId13"/>
                <a:stretch>
                  <a:fillRect l="-4717" t="-3846" r="-943" b="-57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23" name="文本框 22"/>
          <p:cNvSpPr txBox="1"/>
          <p:nvPr/>
        </p:nvSpPr>
        <p:spPr>
          <a:xfrm>
            <a:off x="468276" y="2274713"/>
            <a:ext cx="4881465" cy="1200329"/>
          </a:xfrm>
          <a:prstGeom prst="rect">
            <a:avLst/>
          </a:prstGeom>
          <a:noFill/>
        </p:spPr>
        <p:txBody>
          <a:bodyPr wrap="none" rtlCol="0">
            <a:spAutoFit/>
          </a:bodyPr>
          <a:lstStyle/>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The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crucial</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aspect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of</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category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is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that </a:t>
            </a: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two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appropriately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compatible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be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combined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(by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composition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form</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third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a:t>
            </a:r>
            <a:endParaRPr kumimoji="1"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24" name="椭圆 23"/>
          <p:cNvSpPr/>
          <p:nvPr/>
        </p:nvSpPr>
        <p:spPr bwMode="auto">
          <a:xfrm>
            <a:off x="6771558" y="3191021"/>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0" name="椭圆 59"/>
          <p:cNvSpPr/>
          <p:nvPr/>
        </p:nvSpPr>
        <p:spPr bwMode="auto">
          <a:xfrm>
            <a:off x="6771557" y="4069978"/>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1" name="椭圆 60"/>
          <p:cNvSpPr/>
          <p:nvPr/>
        </p:nvSpPr>
        <p:spPr bwMode="auto">
          <a:xfrm>
            <a:off x="5895097" y="3197339"/>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2" name="椭圆 61"/>
          <p:cNvSpPr/>
          <p:nvPr/>
        </p:nvSpPr>
        <p:spPr bwMode="auto">
          <a:xfrm>
            <a:off x="5895096" y="4066962"/>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42540361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577239" y="131256"/>
            <a:ext cx="794640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Any ordered system</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en-US" altLang="zh-TW" sz="2700" kern="1200" dirty="0">
                <a:solidFill>
                  <a:prstClr val="white"/>
                </a:solidFill>
                <a:latin typeface="STXinwei" panose="02010800040101010101" pitchFamily="2" charset="-122"/>
                <a:ea typeface="STXinwei" panose="02010800040101010101" pitchFamily="2" charset="-122"/>
                <a:cs typeface="Arial" charset="0"/>
              </a:rPr>
              <a:t>can be represented by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1026" name="Picture 2" descr="mage result for Disiciplined Entrepreneurs">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4314" y="718461"/>
            <a:ext cx="3986189" cy="3986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Disiciplined Entrepreneurs">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352879" y="711156"/>
            <a:ext cx="4340955" cy="443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297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9" name="Straight Connector 148"/>
          <p:cNvCxnSpPr/>
          <p:nvPr/>
        </p:nvCxnSpPr>
        <p:spPr>
          <a:xfrm>
            <a:off x="4583651" y="1229634"/>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561483" y="176854"/>
            <a:ext cx="794159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Workflow or product systems in Arrowed Structures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54982"/>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8" name="Rectangle 97"/>
          <p:cNvSpPr/>
          <p:nvPr/>
        </p:nvSpPr>
        <p:spPr>
          <a:xfrm>
            <a:off x="1665511" y="205205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Initial Idea</a:t>
            </a:r>
          </a:p>
        </p:txBody>
      </p:sp>
      <p:sp>
        <p:nvSpPr>
          <p:cNvPr id="99" name="Rectangle 98"/>
          <p:cNvSpPr/>
          <p:nvPr/>
        </p:nvSpPr>
        <p:spPr>
          <a:xfrm>
            <a:off x="1665511" y="2638402"/>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List of Opportunities</a:t>
            </a:r>
          </a:p>
        </p:txBody>
      </p:sp>
      <p:sp>
        <p:nvSpPr>
          <p:cNvPr id="100" name="Rectangle 99"/>
          <p:cNvSpPr/>
          <p:nvPr/>
        </p:nvSpPr>
        <p:spPr>
          <a:xfrm>
            <a:off x="1665511" y="322474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Filtered Opportunities</a:t>
            </a:r>
          </a:p>
        </p:txBody>
      </p:sp>
      <p:sp>
        <p:nvSpPr>
          <p:cNvPr id="101" name="Rectangle 100"/>
          <p:cNvSpPr/>
          <p:nvPr/>
        </p:nvSpPr>
        <p:spPr>
          <a:xfrm>
            <a:off x="1665511" y="38110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Project Idea</a:t>
            </a:r>
          </a:p>
        </p:txBody>
      </p:sp>
      <p:sp>
        <p:nvSpPr>
          <p:cNvPr id="102" name="Oval 101"/>
          <p:cNvSpPr/>
          <p:nvPr/>
        </p:nvSpPr>
        <p:spPr>
          <a:xfrm>
            <a:off x="2832263" y="2332366"/>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Identify Opportunities</a:t>
            </a:r>
          </a:p>
        </p:txBody>
      </p:sp>
      <p:cxnSp>
        <p:nvCxnSpPr>
          <p:cNvPr id="103" name="Straight Arrow Connector 102"/>
          <p:cNvCxnSpPr>
            <a:stCxn id="100" idx="3"/>
            <a:endCxn id="104" idx="1"/>
          </p:cNvCxnSpPr>
          <p:nvPr/>
        </p:nvCxnSpPr>
        <p:spPr>
          <a:xfrm>
            <a:off x="2582885" y="2250103"/>
            <a:ext cx="396769" cy="13903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04" idx="3"/>
            <a:endCxn id="101" idx="3"/>
          </p:cNvCxnSpPr>
          <p:nvPr/>
        </p:nvCxnSpPr>
        <p:spPr>
          <a:xfrm flipH="1">
            <a:off x="2582885" y="2663268"/>
            <a:ext cx="396769" cy="1731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2832263" y="2937764"/>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Evaluate and Prioritize Project</a:t>
            </a:r>
          </a:p>
        </p:txBody>
      </p:sp>
      <p:cxnSp>
        <p:nvCxnSpPr>
          <p:cNvPr id="106" name="Straight Arrow Connector 105"/>
          <p:cNvCxnSpPr>
            <a:stCxn id="101" idx="3"/>
            <a:endCxn id="109" idx="1"/>
          </p:cNvCxnSpPr>
          <p:nvPr/>
        </p:nvCxnSpPr>
        <p:spPr>
          <a:xfrm>
            <a:off x="2582885" y="2836447"/>
            <a:ext cx="396769" cy="15809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109" idx="3"/>
            <a:endCxn id="102" idx="3"/>
          </p:cNvCxnSpPr>
          <p:nvPr/>
        </p:nvCxnSpPr>
        <p:spPr>
          <a:xfrm flipH="1">
            <a:off x="2582885" y="3268667"/>
            <a:ext cx="396769" cy="1541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2804366" y="351594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Allocate Pre-project Planning</a:t>
            </a:r>
          </a:p>
        </p:txBody>
      </p:sp>
      <p:cxnSp>
        <p:nvCxnSpPr>
          <p:cNvPr id="109" name="Straight Arrow Connector 108"/>
          <p:cNvCxnSpPr>
            <a:stCxn id="102" idx="3"/>
          </p:cNvCxnSpPr>
          <p:nvPr/>
        </p:nvCxnSpPr>
        <p:spPr>
          <a:xfrm>
            <a:off x="2582883" y="3422793"/>
            <a:ext cx="372994" cy="1499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103" idx="3"/>
          </p:cNvCxnSpPr>
          <p:nvPr/>
        </p:nvCxnSpPr>
        <p:spPr>
          <a:xfrm flipH="1">
            <a:off x="2582883" y="3846848"/>
            <a:ext cx="372994" cy="16228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a:xfrm>
            <a:off x="534383" y="2948530"/>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
        <p:nvSpPr>
          <p:cNvPr id="112" name="Rectangle 111"/>
          <p:cNvSpPr/>
          <p:nvPr/>
        </p:nvSpPr>
        <p:spPr>
          <a:xfrm>
            <a:off x="6122278" y="406443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Customer Needs Raw Data</a:t>
            </a:r>
          </a:p>
        </p:txBody>
      </p:sp>
      <p:sp>
        <p:nvSpPr>
          <p:cNvPr id="113" name="Oval 112"/>
          <p:cNvSpPr/>
          <p:nvPr/>
        </p:nvSpPr>
        <p:spPr>
          <a:xfrm>
            <a:off x="4082900" y="4204587"/>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Gathering Raw Data</a:t>
            </a:r>
          </a:p>
        </p:txBody>
      </p:sp>
      <p:sp>
        <p:nvSpPr>
          <p:cNvPr id="114" name="Rectangle 113"/>
          <p:cNvSpPr/>
          <p:nvPr/>
        </p:nvSpPr>
        <p:spPr>
          <a:xfrm>
            <a:off x="6122278" y="328435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Filtered Customer Needs</a:t>
            </a:r>
          </a:p>
        </p:txBody>
      </p:sp>
      <p:sp>
        <p:nvSpPr>
          <p:cNvPr id="115" name="Oval 114"/>
          <p:cNvSpPr/>
          <p:nvPr/>
        </p:nvSpPr>
        <p:spPr>
          <a:xfrm>
            <a:off x="7325403" y="370421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40" kern="1200">
                <a:solidFill>
                  <a:srgbClr val="00B0F0"/>
                </a:solidFill>
                <a:latin typeface="STXinwei" panose="02010800040101010101" pitchFamily="2" charset="-122"/>
                <a:ea typeface="STXinwei" panose="02010800040101010101" pitchFamily="2" charset="-122"/>
                <a:cs typeface="Arial" charset="0"/>
              </a:rPr>
              <a:t>Interpret raw data in terms of customer need</a:t>
            </a:r>
          </a:p>
        </p:txBody>
      </p:sp>
      <p:sp>
        <p:nvSpPr>
          <p:cNvPr id="116" name="Rectangle 115"/>
          <p:cNvSpPr/>
          <p:nvPr/>
        </p:nvSpPr>
        <p:spPr>
          <a:xfrm>
            <a:off x="6122278" y="2453474"/>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List of Customer Needs</a:t>
            </a:r>
          </a:p>
        </p:txBody>
      </p:sp>
      <p:cxnSp>
        <p:nvCxnSpPr>
          <p:cNvPr id="118" name="Straight Arrow Connector 117"/>
          <p:cNvCxnSpPr/>
          <p:nvPr/>
        </p:nvCxnSpPr>
        <p:spPr>
          <a:xfrm flipV="1">
            <a:off x="5117486" y="4262476"/>
            <a:ext cx="1004795" cy="135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03" idx="1"/>
          </p:cNvCxnSpPr>
          <p:nvPr/>
        </p:nvCxnSpPr>
        <p:spPr>
          <a:xfrm flipH="1" flipV="1">
            <a:off x="1037601" y="3422793"/>
            <a:ext cx="627910" cy="5863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100" idx="1"/>
          </p:cNvCxnSpPr>
          <p:nvPr/>
        </p:nvCxnSpPr>
        <p:spPr>
          <a:xfrm flipV="1">
            <a:off x="1037601" y="2250103"/>
            <a:ext cx="627910" cy="69842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7298681" y="2867127"/>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 the relative importance</a:t>
            </a:r>
          </a:p>
        </p:txBody>
      </p:sp>
      <p:cxnSp>
        <p:nvCxnSpPr>
          <p:cNvPr id="122" name="Straight Arrow Connector 121"/>
          <p:cNvCxnSpPr>
            <a:endCxn id="115" idx="3"/>
          </p:cNvCxnSpPr>
          <p:nvPr/>
        </p:nvCxnSpPr>
        <p:spPr>
          <a:xfrm flipV="1">
            <a:off x="7039652" y="4035119"/>
            <a:ext cx="437263" cy="22735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121" idx="3"/>
          </p:cNvCxnSpPr>
          <p:nvPr/>
        </p:nvCxnSpPr>
        <p:spPr>
          <a:xfrm flipV="1">
            <a:off x="7039652" y="3198032"/>
            <a:ext cx="410541" cy="28437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5" idx="1"/>
          </p:cNvCxnSpPr>
          <p:nvPr/>
        </p:nvCxnSpPr>
        <p:spPr>
          <a:xfrm flipH="1" flipV="1">
            <a:off x="7039651" y="3482405"/>
            <a:ext cx="437262" cy="2785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21" idx="1"/>
          </p:cNvCxnSpPr>
          <p:nvPr/>
        </p:nvCxnSpPr>
        <p:spPr>
          <a:xfrm flipH="1" flipV="1">
            <a:off x="7039651" y="2651523"/>
            <a:ext cx="410540" cy="2723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807" idx="4"/>
            <a:endCxn id="112" idx="1"/>
          </p:cNvCxnSpPr>
          <p:nvPr/>
        </p:nvCxnSpPr>
        <p:spPr>
          <a:xfrm>
            <a:off x="5412203" y="3594734"/>
            <a:ext cx="710077" cy="66774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6" idx="1"/>
            <a:endCxn id="807" idx="0"/>
          </p:cNvCxnSpPr>
          <p:nvPr/>
        </p:nvCxnSpPr>
        <p:spPr>
          <a:xfrm flipH="1">
            <a:off x="5412203" y="2651521"/>
            <a:ext cx="710077" cy="468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392651" y="1561320"/>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1872647" y="1249771"/>
            <a:ext cx="1002197" cy="307777"/>
          </a:xfrm>
          <a:prstGeom prst="rect">
            <a:avLst/>
          </a:prstGeom>
          <a:noFill/>
        </p:spPr>
        <p:txBody>
          <a:bodyPr wrap="none" rtlCol="0">
            <a:spAutoFit/>
          </a:bodyPr>
          <a:lstStyle/>
          <a:p>
            <a:pP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Initial Idea</a:t>
            </a:r>
          </a:p>
        </p:txBody>
      </p:sp>
      <p:sp>
        <p:nvSpPr>
          <p:cNvPr id="131" name="TextBox 130"/>
          <p:cNvSpPr txBox="1"/>
          <p:nvPr/>
        </p:nvSpPr>
        <p:spPr>
          <a:xfrm>
            <a:off x="5536378" y="1256947"/>
            <a:ext cx="2105064" cy="307777"/>
          </a:xfrm>
          <a:prstGeom prst="rect">
            <a:avLst/>
          </a:prstGeom>
          <a:noFill/>
        </p:spPr>
        <p:txBody>
          <a:bodyPr wrap="none" rtlCol="0">
            <a:spAutoFit/>
          </a:bodyPr>
          <a:lstStyle/>
          <a:p>
            <a:pPr algn="ct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Identify Customer Needs</a:t>
            </a:r>
          </a:p>
        </p:txBody>
      </p:sp>
      <p:cxnSp>
        <p:nvCxnSpPr>
          <p:cNvPr id="132" name="Straight Connector 131"/>
          <p:cNvCxnSpPr/>
          <p:nvPr/>
        </p:nvCxnSpPr>
        <p:spPr>
          <a:xfrm>
            <a:off x="392651" y="121484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7478889" y="168015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Establishing technical specification</a:t>
            </a:r>
          </a:p>
        </p:txBody>
      </p:sp>
      <p:cxnSp>
        <p:nvCxnSpPr>
          <p:cNvPr id="135" name="Straight Arrow Connector 134"/>
          <p:cNvCxnSpPr>
            <a:stCxn id="116" idx="3"/>
          </p:cNvCxnSpPr>
          <p:nvPr/>
        </p:nvCxnSpPr>
        <p:spPr>
          <a:xfrm flipV="1">
            <a:off x="7039652" y="1873996"/>
            <a:ext cx="439237" cy="7775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8513476" y="1873995"/>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7478889" y="2167900"/>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Collecting competitive benchmarking</a:t>
            </a:r>
          </a:p>
        </p:txBody>
      </p:sp>
      <p:cxnSp>
        <p:nvCxnSpPr>
          <p:cNvPr id="138" name="Straight Arrow Connector 137"/>
          <p:cNvCxnSpPr/>
          <p:nvPr/>
        </p:nvCxnSpPr>
        <p:spPr>
          <a:xfrm flipV="1">
            <a:off x="8513476" y="2361739"/>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6" idx="3"/>
          </p:cNvCxnSpPr>
          <p:nvPr/>
        </p:nvCxnSpPr>
        <p:spPr>
          <a:xfrm flipV="1">
            <a:off x="7039652" y="2361739"/>
            <a:ext cx="439237" cy="2897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7478888" y="444046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Re-evaluate Result and Process</a:t>
            </a:r>
          </a:p>
        </p:txBody>
      </p:sp>
      <p:cxnSp>
        <p:nvCxnSpPr>
          <p:cNvPr id="141" name="Straight Arrow Connector 140"/>
          <p:cNvCxnSpPr>
            <a:stCxn id="140" idx="2"/>
            <a:endCxn id="112" idx="3"/>
          </p:cNvCxnSpPr>
          <p:nvPr/>
        </p:nvCxnSpPr>
        <p:spPr>
          <a:xfrm flipH="1" flipV="1">
            <a:off x="7039650" y="4262477"/>
            <a:ext cx="439236" cy="37182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endCxn id="140" idx="6"/>
          </p:cNvCxnSpPr>
          <p:nvPr/>
        </p:nvCxnSpPr>
        <p:spPr>
          <a:xfrm flipH="1">
            <a:off x="8513473" y="4634300"/>
            <a:ext cx="439236"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8657873" y="1225555"/>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802" name="Straight Arrow Connector 801"/>
          <p:cNvCxnSpPr>
            <a:stCxn id="101" idx="3"/>
            <a:endCxn id="113" idx="2"/>
          </p:cNvCxnSpPr>
          <p:nvPr/>
        </p:nvCxnSpPr>
        <p:spPr>
          <a:xfrm>
            <a:off x="2582885" y="4009138"/>
            <a:ext cx="1500015" cy="38928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07" name="Oval 806"/>
          <p:cNvSpPr/>
          <p:nvPr/>
        </p:nvSpPr>
        <p:spPr>
          <a:xfrm>
            <a:off x="4908982" y="3120472"/>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Tree>
    <p:extLst>
      <p:ext uri="{BB962C8B-B14F-4D97-AF65-F5344CB8AC3E}">
        <p14:creationId xmlns:p14="http://schemas.microsoft.com/office/powerpoint/2010/main" val="40621830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4" name="Straight Connector 143"/>
          <p:cNvCxnSpPr/>
          <p:nvPr/>
        </p:nvCxnSpPr>
        <p:spPr>
          <a:xfrm>
            <a:off x="4583651" y="1180072"/>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2062894" y="150036"/>
            <a:ext cx="492474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(Following from Previous page)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05421"/>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60" name="Oval 59"/>
          <p:cNvSpPr/>
          <p:nvPr/>
        </p:nvSpPr>
        <p:spPr>
          <a:xfrm>
            <a:off x="519948" y="178169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Establishing technical specification</a:t>
            </a:r>
          </a:p>
        </p:txBody>
      </p:sp>
      <p:cxnSp>
        <p:nvCxnSpPr>
          <p:cNvPr id="61" name="Straight Arrow Connector 60"/>
          <p:cNvCxnSpPr>
            <a:stCxn id="60" idx="5"/>
            <a:endCxn id="64" idx="1"/>
          </p:cNvCxnSpPr>
          <p:nvPr/>
        </p:nvCxnSpPr>
        <p:spPr>
          <a:xfrm>
            <a:off x="1403021" y="2112603"/>
            <a:ext cx="695916" cy="1451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519948" y="241658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Collecting competitive benchmarking</a:t>
            </a:r>
          </a:p>
        </p:txBody>
      </p:sp>
      <p:cxnSp>
        <p:nvCxnSpPr>
          <p:cNvPr id="63" name="Straight Arrow Connector 62"/>
          <p:cNvCxnSpPr>
            <a:stCxn id="62" idx="5"/>
            <a:endCxn id="65" idx="1"/>
          </p:cNvCxnSpPr>
          <p:nvPr/>
        </p:nvCxnSpPr>
        <p:spPr>
          <a:xfrm>
            <a:off x="1403021" y="2747493"/>
            <a:ext cx="695916" cy="26784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098939" y="205967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Metric Specifications</a:t>
            </a:r>
          </a:p>
        </p:txBody>
      </p:sp>
      <p:sp>
        <p:nvSpPr>
          <p:cNvPr id="65" name="Rectangle 64"/>
          <p:cNvSpPr/>
          <p:nvPr/>
        </p:nvSpPr>
        <p:spPr>
          <a:xfrm>
            <a:off x="2098939" y="28172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Competitive Evaluation List</a:t>
            </a:r>
          </a:p>
        </p:txBody>
      </p:sp>
      <p:cxnSp>
        <p:nvCxnSpPr>
          <p:cNvPr id="66" name="Straight Arrow Connector 65"/>
          <p:cNvCxnSpPr>
            <a:stCxn id="64" idx="1"/>
            <a:endCxn id="62" idx="7"/>
          </p:cNvCxnSpPr>
          <p:nvPr/>
        </p:nvCxnSpPr>
        <p:spPr>
          <a:xfrm flipH="1">
            <a:off x="1403021" y="2257724"/>
            <a:ext cx="695916" cy="21563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098939" y="356384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Target Specification List</a:t>
            </a:r>
          </a:p>
        </p:txBody>
      </p:sp>
      <p:sp>
        <p:nvSpPr>
          <p:cNvPr id="68" name="Oval 67"/>
          <p:cNvSpPr/>
          <p:nvPr/>
        </p:nvSpPr>
        <p:spPr>
          <a:xfrm>
            <a:off x="3232117" y="316241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Set Ideal marginal value</a:t>
            </a:r>
          </a:p>
        </p:txBody>
      </p:sp>
      <p:cxnSp>
        <p:nvCxnSpPr>
          <p:cNvPr id="70" name="Straight Arrow Connector 69"/>
          <p:cNvCxnSpPr/>
          <p:nvPr/>
        </p:nvCxnSpPr>
        <p:spPr>
          <a:xfrm>
            <a:off x="188289" y="2606780"/>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016436" y="2939251"/>
            <a:ext cx="367191" cy="27993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3016311" y="3493315"/>
            <a:ext cx="367318" cy="2685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578691" y="3572685"/>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Result and Process</a:t>
            </a:r>
          </a:p>
        </p:txBody>
      </p:sp>
      <p:cxnSp>
        <p:nvCxnSpPr>
          <p:cNvPr id="74" name="Straight Arrow Connector 73"/>
          <p:cNvCxnSpPr>
            <a:stCxn id="67" idx="1"/>
            <a:endCxn id="73" idx="6"/>
          </p:cNvCxnSpPr>
          <p:nvPr/>
        </p:nvCxnSpPr>
        <p:spPr>
          <a:xfrm flipH="1">
            <a:off x="1613276" y="3761898"/>
            <a:ext cx="485661"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3" idx="2"/>
          </p:cNvCxnSpPr>
          <p:nvPr/>
        </p:nvCxnSpPr>
        <p:spPr>
          <a:xfrm flipH="1" flipV="1">
            <a:off x="162622" y="3761898"/>
            <a:ext cx="416069"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020587" y="431974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Generation</a:t>
            </a:r>
          </a:p>
        </p:txBody>
      </p:sp>
      <p:sp>
        <p:nvSpPr>
          <p:cNvPr id="77" name="Rectangle 76"/>
          <p:cNvSpPr/>
          <p:nvPr/>
        </p:nvSpPr>
        <p:spPr>
          <a:xfrm>
            <a:off x="6020587" y="3644777"/>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Screening</a:t>
            </a:r>
          </a:p>
        </p:txBody>
      </p:sp>
      <p:sp>
        <p:nvSpPr>
          <p:cNvPr id="78" name="Rectangle 77"/>
          <p:cNvSpPr/>
          <p:nvPr/>
        </p:nvSpPr>
        <p:spPr>
          <a:xfrm>
            <a:off x="6020587" y="2977145"/>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Scoring</a:t>
            </a:r>
          </a:p>
        </p:txBody>
      </p:sp>
      <p:sp>
        <p:nvSpPr>
          <p:cNvPr id="79" name="Oval 78"/>
          <p:cNvSpPr/>
          <p:nvPr/>
        </p:nvSpPr>
        <p:spPr>
          <a:xfrm>
            <a:off x="4046178" y="4556463"/>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Determining concept generation</a:t>
            </a:r>
          </a:p>
        </p:txBody>
      </p:sp>
      <p:cxnSp>
        <p:nvCxnSpPr>
          <p:cNvPr id="80" name="Straight Arrow Connector 79"/>
          <p:cNvCxnSpPr>
            <a:stCxn id="67" idx="3"/>
            <a:endCxn id="79" idx="2"/>
          </p:cNvCxnSpPr>
          <p:nvPr/>
        </p:nvCxnSpPr>
        <p:spPr>
          <a:xfrm>
            <a:off x="3016310" y="3761898"/>
            <a:ext cx="1029867" cy="98840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6"/>
            <a:endCxn id="76" idx="1"/>
          </p:cNvCxnSpPr>
          <p:nvPr/>
        </p:nvCxnSpPr>
        <p:spPr>
          <a:xfrm flipV="1">
            <a:off x="5080765" y="4517786"/>
            <a:ext cx="939824" cy="23251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808343" y="3973572"/>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Screening </a:t>
            </a:r>
          </a:p>
        </p:txBody>
      </p:sp>
      <p:sp>
        <p:nvSpPr>
          <p:cNvPr id="83" name="Oval 82"/>
          <p:cNvSpPr/>
          <p:nvPr/>
        </p:nvSpPr>
        <p:spPr>
          <a:xfrm>
            <a:off x="4786665" y="3309037"/>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Scoring</a:t>
            </a:r>
          </a:p>
        </p:txBody>
      </p:sp>
      <p:cxnSp>
        <p:nvCxnSpPr>
          <p:cNvPr id="84" name="Straight Arrow Connector 83"/>
          <p:cNvCxnSpPr>
            <a:stCxn id="76" idx="1"/>
          </p:cNvCxnSpPr>
          <p:nvPr/>
        </p:nvCxnSpPr>
        <p:spPr>
          <a:xfrm flipH="1" flipV="1">
            <a:off x="5745574" y="4296924"/>
            <a:ext cx="275015" cy="22086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2" idx="7"/>
            <a:endCxn id="77" idx="1"/>
          </p:cNvCxnSpPr>
          <p:nvPr/>
        </p:nvCxnSpPr>
        <p:spPr>
          <a:xfrm flipV="1">
            <a:off x="5691418" y="3842824"/>
            <a:ext cx="329171" cy="1875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3" idx="7"/>
            <a:endCxn id="78" idx="1"/>
          </p:cNvCxnSpPr>
          <p:nvPr/>
        </p:nvCxnSpPr>
        <p:spPr>
          <a:xfrm flipV="1">
            <a:off x="5669740" y="3175193"/>
            <a:ext cx="350849" cy="19061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7" idx="1"/>
            <a:endCxn id="83" idx="5"/>
          </p:cNvCxnSpPr>
          <p:nvPr/>
        </p:nvCxnSpPr>
        <p:spPr>
          <a:xfrm flipH="1" flipV="1">
            <a:off x="5669740" y="3639940"/>
            <a:ext cx="350849" cy="2028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7153241" y="3301483"/>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screening</a:t>
            </a:r>
          </a:p>
        </p:txBody>
      </p:sp>
      <p:cxnSp>
        <p:nvCxnSpPr>
          <p:cNvPr id="89" name="Straight Arrow Connector 88"/>
          <p:cNvCxnSpPr>
            <a:stCxn id="78" idx="3"/>
            <a:endCxn id="88" idx="1"/>
          </p:cNvCxnSpPr>
          <p:nvPr/>
        </p:nvCxnSpPr>
        <p:spPr>
          <a:xfrm>
            <a:off x="6937959" y="3175193"/>
            <a:ext cx="366792" cy="18306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8" idx="3"/>
            <a:endCxn id="77" idx="3"/>
          </p:cNvCxnSpPr>
          <p:nvPr/>
        </p:nvCxnSpPr>
        <p:spPr>
          <a:xfrm flipH="1">
            <a:off x="6937959" y="3632386"/>
            <a:ext cx="366792" cy="21043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6020587" y="2387213"/>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Survey Result</a:t>
            </a:r>
          </a:p>
        </p:txBody>
      </p:sp>
      <p:sp>
        <p:nvSpPr>
          <p:cNvPr id="92" name="Oval 91"/>
          <p:cNvSpPr/>
          <p:nvPr/>
        </p:nvSpPr>
        <p:spPr>
          <a:xfrm>
            <a:off x="4786665" y="2692699"/>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Surveying concept </a:t>
            </a:r>
          </a:p>
        </p:txBody>
      </p:sp>
      <p:cxnSp>
        <p:nvCxnSpPr>
          <p:cNvPr id="93" name="Straight Arrow Connector 92"/>
          <p:cNvCxnSpPr>
            <a:endCxn id="92" idx="5"/>
          </p:cNvCxnSpPr>
          <p:nvPr/>
        </p:nvCxnSpPr>
        <p:spPr>
          <a:xfrm flipH="1" flipV="1">
            <a:off x="5669738" y="3023604"/>
            <a:ext cx="350850" cy="15159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92" idx="7"/>
            <a:endCxn id="91" idx="1"/>
          </p:cNvCxnSpPr>
          <p:nvPr/>
        </p:nvCxnSpPr>
        <p:spPr>
          <a:xfrm flipV="1">
            <a:off x="5669740" y="2585261"/>
            <a:ext cx="350849" cy="16421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4792898" y="2073856"/>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Measuring &amp; interpreting concept</a:t>
            </a:r>
          </a:p>
        </p:txBody>
      </p:sp>
      <p:sp>
        <p:nvSpPr>
          <p:cNvPr id="96" name="Rectangle 95"/>
          <p:cNvSpPr/>
          <p:nvPr/>
        </p:nvSpPr>
        <p:spPr>
          <a:xfrm>
            <a:off x="6020587" y="1770938"/>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Final Product Concept</a:t>
            </a:r>
          </a:p>
        </p:txBody>
      </p:sp>
      <p:cxnSp>
        <p:nvCxnSpPr>
          <p:cNvPr id="97" name="Straight Arrow Connector 96"/>
          <p:cNvCxnSpPr>
            <a:stCxn id="91" idx="1"/>
            <a:endCxn id="95" idx="5"/>
          </p:cNvCxnSpPr>
          <p:nvPr/>
        </p:nvCxnSpPr>
        <p:spPr>
          <a:xfrm flipH="1" flipV="1">
            <a:off x="5675971" y="2404760"/>
            <a:ext cx="344616" cy="18050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5" idx="7"/>
            <a:endCxn id="96" idx="1"/>
          </p:cNvCxnSpPr>
          <p:nvPr/>
        </p:nvCxnSpPr>
        <p:spPr>
          <a:xfrm flipV="1">
            <a:off x="5675971" y="1968985"/>
            <a:ext cx="344616" cy="1616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p:cNvSpPr/>
          <p:nvPr/>
        </p:nvSpPr>
        <p:spPr>
          <a:xfrm>
            <a:off x="7147501" y="2164490"/>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Reflect  the result and the process</a:t>
            </a:r>
          </a:p>
        </p:txBody>
      </p:sp>
      <p:cxnSp>
        <p:nvCxnSpPr>
          <p:cNvPr id="145" name="Straight Connector 144"/>
          <p:cNvCxnSpPr/>
          <p:nvPr/>
        </p:nvCxnSpPr>
        <p:spPr>
          <a:xfrm>
            <a:off x="392651" y="1511759"/>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5848536" y="1207386"/>
            <a:ext cx="1757212"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Concept Generation</a:t>
            </a:r>
          </a:p>
        </p:txBody>
      </p:sp>
      <p:cxnSp>
        <p:nvCxnSpPr>
          <p:cNvPr id="147" name="Straight Connector 146"/>
          <p:cNvCxnSpPr/>
          <p:nvPr/>
        </p:nvCxnSpPr>
        <p:spPr>
          <a:xfrm>
            <a:off x="392651" y="116528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8657873" y="1175994"/>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633372" y="1200210"/>
            <a:ext cx="1694695"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Target Specification</a:t>
            </a:r>
          </a:p>
        </p:txBody>
      </p:sp>
      <p:cxnSp>
        <p:nvCxnSpPr>
          <p:cNvPr id="369" name="Straight Arrow Connector 368"/>
          <p:cNvCxnSpPr/>
          <p:nvPr/>
        </p:nvCxnSpPr>
        <p:spPr>
          <a:xfrm>
            <a:off x="162309" y="1972958"/>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Elbow Connector 404"/>
          <p:cNvCxnSpPr>
            <a:stCxn id="126" idx="6"/>
            <a:endCxn id="76" idx="3"/>
          </p:cNvCxnSpPr>
          <p:nvPr/>
        </p:nvCxnSpPr>
        <p:spPr bwMode="auto">
          <a:xfrm flipH="1">
            <a:off x="6937961" y="2358330"/>
            <a:ext cx="1244127" cy="2159458"/>
          </a:xfrm>
          <a:prstGeom prst="bentConnector3">
            <a:avLst>
              <a:gd name="adj1" fmla="val -18374"/>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08" name="Straight Arrow Connector 407"/>
          <p:cNvCxnSpPr>
            <a:stCxn id="96" idx="3"/>
            <a:endCxn id="126" idx="1"/>
          </p:cNvCxnSpPr>
          <p:nvPr/>
        </p:nvCxnSpPr>
        <p:spPr>
          <a:xfrm>
            <a:off x="6937960" y="1968983"/>
            <a:ext cx="361052" cy="25227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9975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The Commonalities of these different characters?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7" name="Picture 6">
            <a:hlinkClick r:id="rId3"/>
            <a:extLst>
              <a:ext uri="{FF2B5EF4-FFF2-40B4-BE49-F238E27FC236}">
                <a16:creationId xmlns:a16="http://schemas.microsoft.com/office/drawing/2014/main" id="{3B8F9E4F-BEFA-274E-8149-E67F8A647416}"/>
              </a:ext>
            </a:extLst>
          </p:cNvPr>
          <p:cNvPicPr>
            <a:picLocks noChangeAspect="1"/>
          </p:cNvPicPr>
          <p:nvPr/>
        </p:nvPicPr>
        <p:blipFill>
          <a:blip r:embed="rId4"/>
          <a:stretch>
            <a:fillRect/>
          </a:stretch>
        </p:blipFill>
        <p:spPr>
          <a:xfrm>
            <a:off x="984498" y="1297597"/>
            <a:ext cx="7175003" cy="3542657"/>
          </a:xfrm>
          <a:prstGeom prst="rect">
            <a:avLst/>
          </a:prstGeom>
        </p:spPr>
      </p:pic>
    </p:spTree>
    <p:extLst>
      <p:ext uri="{BB962C8B-B14F-4D97-AF65-F5344CB8AC3E}">
        <p14:creationId xmlns:p14="http://schemas.microsoft.com/office/powerpoint/2010/main" val="13171698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Product Design by “Analogy”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8806" y="3439382"/>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79078" y="1502778"/>
            <a:ext cx="862029" cy="646942"/>
          </a:xfrm>
          <a:prstGeom prst="rect">
            <a:avLst/>
          </a:prstGeom>
        </p:spPr>
      </p:pic>
      <p:sp>
        <p:nvSpPr>
          <p:cNvPr id="9" name="8 CuadroTexto"/>
          <p:cNvSpPr txBox="1"/>
          <p:nvPr/>
        </p:nvSpPr>
        <p:spPr>
          <a:xfrm>
            <a:off x="2864270" y="2730423"/>
            <a:ext cx="615768"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D</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38029" y="1513307"/>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37622" y="3418910"/>
            <a:ext cx="526213" cy="526213"/>
          </a:xfrm>
          <a:prstGeom prst="rect">
            <a:avLst/>
          </a:prstGeom>
        </p:spPr>
      </p:pic>
      <p:pic>
        <p:nvPicPr>
          <p:cNvPr id="52" name="51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25007" y="1336088"/>
            <a:ext cx="956281" cy="956281"/>
          </a:xfrm>
          <a:prstGeom prst="rect">
            <a:avLst/>
          </a:prstGeom>
        </p:spPr>
      </p:pic>
      <p:pic>
        <p:nvPicPr>
          <p:cNvPr id="53" name="52 Imagen"/>
          <p:cNvPicPr>
            <a:picLocks noChangeAspect="1"/>
          </p:cNvPicPr>
          <p:nvPr/>
        </p:nvPicPr>
        <p:blipFill>
          <a:blip r:embed="rId9" cstate="screen">
            <a:lum bright="70000" contrast="-70000"/>
            <a:extLst>
              <a:ext uri="{28A0092B-C50C-407E-A947-70E740481C1C}">
                <a14:useLocalDpi xmlns:a14="http://schemas.microsoft.com/office/drawing/2010/main"/>
              </a:ext>
            </a:extLst>
          </a:blip>
          <a:stretch>
            <a:fillRect/>
          </a:stretch>
        </p:blipFill>
        <p:spPr>
          <a:xfrm>
            <a:off x="1225005" y="3336456"/>
            <a:ext cx="1010808" cy="636454"/>
          </a:xfrm>
          <a:prstGeom prst="rect">
            <a:avLst/>
          </a:prstGeom>
        </p:spPr>
      </p:pic>
      <p:cxnSp>
        <p:nvCxnSpPr>
          <p:cNvPr id="57" name="56 Conector recto de flecha"/>
          <p:cNvCxnSpPr/>
          <p:nvPr/>
        </p:nvCxnSpPr>
        <p:spPr bwMode="auto">
          <a:xfrm>
            <a:off x="3900857" y="2260468"/>
            <a:ext cx="0" cy="815826"/>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273401" y="129807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386133" y="1329667"/>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273401" y="3076296"/>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470853" y="3128415"/>
            <a:ext cx="478139" cy="478139"/>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88 Conector recto de flecha"/>
          <p:cNvCxnSpPr>
            <a:endCxn id="1026" idx="1"/>
          </p:cNvCxnSpPr>
          <p:nvPr/>
        </p:nvCxnSpPr>
        <p:spPr bwMode="auto">
          <a:xfrm flipV="1">
            <a:off x="2017590" y="1568737"/>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23884" y="1815426"/>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864270" y="156873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1975472" y="3338588"/>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1975470" y="3669614"/>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2949771" y="333598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2" name="121 Conector recto de flecha"/>
          <p:cNvCxnSpPr>
            <a:stCxn id="3" idx="3"/>
            <a:endCxn id="24" idx="1"/>
          </p:cNvCxnSpPr>
          <p:nvPr/>
        </p:nvCxnSpPr>
        <p:spPr bwMode="auto">
          <a:xfrm flipV="1">
            <a:off x="3883992" y="3682017"/>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41108" y="1825280"/>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2864272" y="951048"/>
            <a:ext cx="560996"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036" name="1035 Rectángulo"/>
          <p:cNvSpPr/>
          <p:nvPr/>
        </p:nvSpPr>
        <p:spPr>
          <a:xfrm>
            <a:off x="2380802" y="1852677"/>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28851" y="1320378"/>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14509" y="1311447"/>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900859" y="2502081"/>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10" name="9 Conector recto de flecha"/>
          <p:cNvCxnSpPr/>
          <p:nvPr/>
        </p:nvCxnSpPr>
        <p:spPr bwMode="auto">
          <a:xfrm>
            <a:off x="1703146" y="2146775"/>
            <a:ext cx="0" cy="1199205"/>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69 Conector recto de flecha"/>
          <p:cNvCxnSpPr/>
          <p:nvPr/>
        </p:nvCxnSpPr>
        <p:spPr bwMode="auto">
          <a:xfrm>
            <a:off x="3610092" y="1978403"/>
            <a:ext cx="0" cy="1367577"/>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72 Conector recto de flecha"/>
          <p:cNvCxnSpPr/>
          <p:nvPr/>
        </p:nvCxnSpPr>
        <p:spPr bwMode="auto">
          <a:xfrm flipH="1">
            <a:off x="5250000" y="2191232"/>
            <a:ext cx="1" cy="1198731"/>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 name="Group 1">
            <a:extLst>
              <a:ext uri="{FF2B5EF4-FFF2-40B4-BE49-F238E27FC236}">
                <a16:creationId xmlns:a16="http://schemas.microsoft.com/office/drawing/2014/main" id="{EE89DED6-6967-424A-A051-C4DEA7DE59E8}"/>
              </a:ext>
            </a:extLst>
          </p:cNvPr>
          <p:cNvGrpSpPr/>
          <p:nvPr/>
        </p:nvGrpSpPr>
        <p:grpSpPr>
          <a:xfrm>
            <a:off x="6351819" y="951048"/>
            <a:ext cx="2257234" cy="962397"/>
            <a:chOff x="6403039" y="1032108"/>
            <a:chExt cx="2257234" cy="962397"/>
          </a:xfrm>
        </p:grpSpPr>
        <p:sp>
          <p:nvSpPr>
            <p:cNvPr id="76" name="75 Rectángulo"/>
            <p:cNvSpPr/>
            <p:nvPr/>
          </p:nvSpPr>
          <p:spPr>
            <a:xfrm>
              <a:off x="6692406" y="1121610"/>
              <a:ext cx="1430492" cy="338554"/>
            </a:xfrm>
            <a:prstGeom prst="rect">
              <a:avLst/>
            </a:prstGeom>
          </p:spPr>
          <p:txBody>
            <a:bodyPr wrap="square">
              <a:spAutoFit/>
            </a:bodyPr>
            <a:lstStyle/>
            <a:p>
              <a:pPr defTabSz="685766">
                <a:buClrTx/>
              </a:pPr>
              <a:r>
                <a:rPr lang="en-GB" sz="1600" i="1" kern="1200" dirty="0">
                  <a:solidFill>
                    <a:srgbClr val="FFFFFF"/>
                  </a:solidFill>
                  <a:latin typeface="STXinwei" panose="02010800040101010101" pitchFamily="2" charset="-122"/>
                  <a:ea typeface="STXinwei" panose="02010800040101010101" pitchFamily="2" charset="-122"/>
                  <a:cs typeface="+mn-cs"/>
                </a:rPr>
                <a:t>F </a:t>
              </a:r>
              <a:r>
                <a:rPr lang="en-GB" sz="1600" i="1" kern="1200" dirty="0">
                  <a:solidFill>
                    <a:srgbClr val="DBB76C"/>
                  </a:solidFill>
                  <a:latin typeface="STXinwei" panose="02010800040101010101" pitchFamily="2" charset="-122"/>
                  <a:ea typeface="STXinwei" panose="02010800040101010101" pitchFamily="2" charset="-122"/>
                  <a:cs typeface="+mn-cs"/>
                </a:rPr>
                <a:t>(Functor)</a:t>
              </a:r>
              <a:endParaRPr lang="en-GB" sz="1600" kern="1200" dirty="0">
                <a:solidFill>
                  <a:srgbClr val="DBB76C"/>
                </a:solidFill>
                <a:latin typeface="STXinwei" panose="02010800040101010101" pitchFamily="2" charset="-122"/>
                <a:ea typeface="STXinwei" panose="02010800040101010101" pitchFamily="2" charset="-122"/>
                <a:cs typeface="+mn-cs"/>
              </a:endParaRPr>
            </a:p>
          </p:txBody>
        </p:sp>
        <p:sp>
          <p:nvSpPr>
            <p:cNvPr id="77" name="76 CuadroTexto"/>
            <p:cNvSpPr txBox="1"/>
            <p:nvPr/>
          </p:nvSpPr>
          <p:spPr>
            <a:xfrm>
              <a:off x="6403039" y="1381086"/>
              <a:ext cx="2257234" cy="523220"/>
            </a:xfrm>
            <a:prstGeom prst="rect">
              <a:avLst/>
            </a:prstGeom>
            <a:noFill/>
          </p:spPr>
          <p:txBody>
            <a:bodyPr wrap="squar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Maps similar structures across categories</a:t>
              </a:r>
              <a:endParaRPr lang="en-GB" sz="500" kern="1200">
                <a:solidFill>
                  <a:srgbClr val="FFFFFF"/>
                </a:solidFill>
                <a:latin typeface="STXinwei" panose="02010800040101010101" pitchFamily="2" charset="-122"/>
                <a:ea typeface="STXinwei" panose="02010800040101010101" pitchFamily="2" charset="-122"/>
                <a:cs typeface="Arial" charset="0"/>
              </a:endParaRPr>
            </a:p>
          </p:txBody>
        </p:sp>
        <p:sp>
          <p:nvSpPr>
            <p:cNvPr id="17" name="16 Rectángulo redondeado"/>
            <p:cNvSpPr/>
            <p:nvPr/>
          </p:nvSpPr>
          <p:spPr bwMode="auto">
            <a:xfrm>
              <a:off x="6403041" y="1032108"/>
              <a:ext cx="2009223" cy="962397"/>
            </a:xfrm>
            <a:prstGeom prst="roundRect">
              <a:avLst/>
            </a:prstGeom>
            <a:noFill/>
            <a:ln w="9525" cap="flat" cmpd="sng" algn="ctr">
              <a:solidFill>
                <a:srgbClr val="D6AC5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grpSp>
      <p:pic>
        <p:nvPicPr>
          <p:cNvPr id="5" name="Picture 4">
            <a:hlinkClick r:id="rId11"/>
            <a:extLst>
              <a:ext uri="{FF2B5EF4-FFF2-40B4-BE49-F238E27FC236}">
                <a16:creationId xmlns:a16="http://schemas.microsoft.com/office/drawing/2014/main" id="{6274FC2E-AD2C-104C-8663-BDFA14E9AA1E}"/>
              </a:ext>
            </a:extLst>
          </p:cNvPr>
          <p:cNvPicPr>
            <a:picLocks noChangeAspect="1"/>
          </p:cNvPicPr>
          <p:nvPr/>
        </p:nvPicPr>
        <p:blipFill>
          <a:blip r:embed="rId12"/>
          <a:stretch>
            <a:fillRect/>
          </a:stretch>
        </p:blipFill>
        <p:spPr>
          <a:xfrm>
            <a:off x="6322411" y="2052405"/>
            <a:ext cx="2009213" cy="2678951"/>
          </a:xfrm>
          <a:prstGeom prst="rect">
            <a:avLst/>
          </a:prstGeom>
        </p:spPr>
      </p:pic>
      <p:sp>
        <p:nvSpPr>
          <p:cNvPr id="6" name="TextBox 5">
            <a:extLst>
              <a:ext uri="{FF2B5EF4-FFF2-40B4-BE49-F238E27FC236}">
                <a16:creationId xmlns:a16="http://schemas.microsoft.com/office/drawing/2014/main" id="{D19DBBA4-5507-0D4A-BBA6-BEFF93455F49}"/>
              </a:ext>
            </a:extLst>
          </p:cNvPr>
          <p:cNvSpPr txBox="1"/>
          <p:nvPr/>
        </p:nvSpPr>
        <p:spPr>
          <a:xfrm>
            <a:off x="1060844" y="4278281"/>
            <a:ext cx="4820550" cy="523220"/>
          </a:xfrm>
          <a:prstGeom prst="rect">
            <a:avLst/>
          </a:prstGeom>
          <a:noFill/>
        </p:spPr>
        <p:txBody>
          <a:bodyPr wrap="none" rtlCol="0">
            <a:spAutoFit/>
          </a:bodyPr>
          <a:lstStyle/>
          <a:p>
            <a:r>
              <a:rPr lang="en-TW" sz="2800" dirty="0">
                <a:solidFill>
                  <a:schemeClr val="bg1"/>
                </a:solidFill>
              </a:rPr>
              <a:t>Think different, yet the same!</a:t>
            </a:r>
          </a:p>
        </p:txBody>
      </p:sp>
    </p:spTree>
    <p:extLst>
      <p:ext uri="{BB962C8B-B14F-4D97-AF65-F5344CB8AC3E}">
        <p14:creationId xmlns:p14="http://schemas.microsoft.com/office/powerpoint/2010/main" val="18027028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37449" y="144731"/>
            <a:ext cx="63578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a:solidFill>
                  <a:prstClr val="white"/>
                </a:solidFill>
                <a:latin typeface="STXinwei" panose="02010800040101010101" pitchFamily="2" charset="-122"/>
                <a:ea typeface="STXinwei" panose="02010800040101010101" pitchFamily="2" charset="-122"/>
                <a:cs typeface="Arial" charset="0"/>
              </a:rPr>
              <a:t>Would simple “analogy” always work?</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0682" y="2879940"/>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0954" y="1447305"/>
            <a:ext cx="862029" cy="646942"/>
          </a:xfrm>
          <a:prstGeom prst="rect">
            <a:avLst/>
          </a:prstGeom>
        </p:spPr>
      </p:pic>
      <p:sp>
        <p:nvSpPr>
          <p:cNvPr id="9" name="8 CuadroTexto"/>
          <p:cNvSpPr txBox="1"/>
          <p:nvPr/>
        </p:nvSpPr>
        <p:spPr>
          <a:xfrm>
            <a:off x="3581328" y="2439070"/>
            <a:ext cx="615768"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89904" y="1457836"/>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89497" y="2859468"/>
            <a:ext cx="526213" cy="526213"/>
          </a:xfrm>
          <a:prstGeom prst="rect">
            <a:avLst/>
          </a:prstGeom>
        </p:spPr>
      </p:pic>
      <p:sp>
        <p:nvSpPr>
          <p:cNvPr id="50" name="49 CuadroTexto"/>
          <p:cNvSpPr txBox="1"/>
          <p:nvPr/>
        </p:nvSpPr>
        <p:spPr>
          <a:xfrm>
            <a:off x="3581330" y="3744300"/>
            <a:ext cx="518565" cy="1200329"/>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8" name="27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29155" y="4008118"/>
            <a:ext cx="867943" cy="798127"/>
          </a:xfrm>
          <a:prstGeom prst="rect">
            <a:avLst/>
          </a:prstGeom>
        </p:spPr>
      </p:pic>
      <p:pic>
        <p:nvPicPr>
          <p:cNvPr id="52" name="51 Imagen"/>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76882" y="1280617"/>
            <a:ext cx="956281" cy="956281"/>
          </a:xfrm>
          <a:prstGeom prst="rect">
            <a:avLst/>
          </a:prstGeom>
        </p:spPr>
      </p:pic>
      <p:pic>
        <p:nvPicPr>
          <p:cNvPr id="53" name="52 Imagen"/>
          <p:cNvPicPr>
            <a:picLocks noChangeAspect="1"/>
          </p:cNvPicPr>
          <p:nvPr/>
        </p:nvPicPr>
        <p:blipFill>
          <a:blip r:embed="rId10" cstate="screen">
            <a:lum bright="70000" contrast="-70000"/>
            <a:extLst>
              <a:ext uri="{28A0092B-C50C-407E-A947-70E740481C1C}">
                <a14:useLocalDpi xmlns:a14="http://schemas.microsoft.com/office/drawing/2010/main"/>
              </a:ext>
            </a:extLst>
          </a:blip>
          <a:stretch>
            <a:fillRect/>
          </a:stretch>
        </p:blipFill>
        <p:spPr>
          <a:xfrm>
            <a:off x="1366580" y="2797101"/>
            <a:ext cx="1010808" cy="636454"/>
          </a:xfrm>
          <a:prstGeom prst="rect">
            <a:avLst/>
          </a:prstGeom>
        </p:spPr>
      </p:pic>
      <p:cxnSp>
        <p:nvCxnSpPr>
          <p:cNvPr id="57" name="56 Conector recto de flecha"/>
          <p:cNvCxnSpPr>
            <a:stCxn id="58" idx="2"/>
            <a:endCxn id="66" idx="0"/>
          </p:cNvCxnSpPr>
          <p:nvPr/>
        </p:nvCxnSpPr>
        <p:spPr bwMode="auto">
          <a:xfrm>
            <a:off x="3522995" y="2204999"/>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325277" y="124260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438008" y="1274196"/>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325277" y="2516853"/>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22728" y="2568973"/>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8" name="67 Rectángulo redondeado"/>
          <p:cNvSpPr/>
          <p:nvPr/>
        </p:nvSpPr>
        <p:spPr bwMode="auto">
          <a:xfrm>
            <a:off x="1325277" y="3769048"/>
            <a:ext cx="4395436" cy="1008575"/>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9"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49830" y="3853507"/>
            <a:ext cx="478139" cy="4781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438877" y="4303912"/>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7472720" y="2213592"/>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cxnSp>
        <p:nvCxnSpPr>
          <p:cNvPr id="89" name="88 Conector recto de flecha"/>
          <p:cNvCxnSpPr>
            <a:endCxn id="1026" idx="1"/>
          </p:cNvCxnSpPr>
          <p:nvPr/>
        </p:nvCxnSpPr>
        <p:spPr bwMode="auto">
          <a:xfrm flipV="1">
            <a:off x="2069466" y="1513266"/>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75757" y="1759955"/>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916145" y="151326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2027345" y="2779146"/>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2027345" y="3110172"/>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3001647" y="277654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9" name="108 Conector recto de flecha"/>
          <p:cNvCxnSpPr>
            <a:stCxn id="1027" idx="0"/>
            <a:endCxn id="69" idx="1"/>
          </p:cNvCxnSpPr>
          <p:nvPr/>
        </p:nvCxnSpPr>
        <p:spPr bwMode="auto">
          <a:xfrm flipV="1">
            <a:off x="1888847" y="4092576"/>
            <a:ext cx="660981" cy="211336"/>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0" name="109 Conector recto de flecha"/>
          <p:cNvCxnSpPr>
            <a:stCxn id="1027" idx="3"/>
          </p:cNvCxnSpPr>
          <p:nvPr/>
        </p:nvCxnSpPr>
        <p:spPr bwMode="auto">
          <a:xfrm flipV="1">
            <a:off x="2338819" y="4424113"/>
            <a:ext cx="1175456" cy="1693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1" name="110 Conector recto de flecha"/>
          <p:cNvCxnSpPr>
            <a:stCxn id="69" idx="3"/>
          </p:cNvCxnSpPr>
          <p:nvPr/>
        </p:nvCxnSpPr>
        <p:spPr bwMode="auto">
          <a:xfrm>
            <a:off x="3027967" y="4092576"/>
            <a:ext cx="456158" cy="30291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4" name="113 Imagen"/>
          <p:cNvPicPr>
            <a:picLocks noChangeAspect="1"/>
          </p:cNvPicPr>
          <p:nvPr/>
        </p:nvPicPr>
        <p:blipFill>
          <a:blip r:embed="rId13" cstate="screen">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4589528" y="3856671"/>
            <a:ext cx="1214039" cy="910530"/>
          </a:xfrm>
          <a:prstGeom prst="rect">
            <a:avLst/>
          </a:prstGeom>
        </p:spPr>
      </p:pic>
      <p:cxnSp>
        <p:nvCxnSpPr>
          <p:cNvPr id="122" name="121 Conector recto de flecha"/>
          <p:cNvCxnSpPr>
            <a:stCxn id="3" idx="3"/>
            <a:endCxn id="24" idx="1"/>
          </p:cNvCxnSpPr>
          <p:nvPr/>
        </p:nvCxnSpPr>
        <p:spPr bwMode="auto">
          <a:xfrm flipV="1">
            <a:off x="3935865" y="3122575"/>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92984" y="1769807"/>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129 Rectángulo redondeado"/>
          <p:cNvSpPr/>
          <p:nvPr/>
        </p:nvSpPr>
        <p:spPr bwMode="auto">
          <a:xfrm>
            <a:off x="6017837" y="1280616"/>
            <a:ext cx="1968624"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cxnSp>
        <p:nvCxnSpPr>
          <p:cNvPr id="131" name="130 Conector recto de flecha"/>
          <p:cNvCxnSpPr/>
          <p:nvPr/>
        </p:nvCxnSpPr>
        <p:spPr bwMode="auto">
          <a:xfrm>
            <a:off x="3564420" y="3457193"/>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2" name="131 Conector recto de flecha"/>
          <p:cNvCxnSpPr/>
          <p:nvPr/>
        </p:nvCxnSpPr>
        <p:spPr bwMode="auto">
          <a:xfrm flipV="1">
            <a:off x="4010209" y="4313477"/>
            <a:ext cx="874256" cy="153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6" name="125 CuadroTexto"/>
          <p:cNvSpPr txBox="1"/>
          <p:nvPr/>
        </p:nvSpPr>
        <p:spPr>
          <a:xfrm>
            <a:off x="6023635" y="952710"/>
            <a:ext cx="1845377" cy="307777"/>
          </a:xfrm>
          <a:prstGeom prst="rect">
            <a:avLst/>
          </a:prstGeom>
          <a:noFill/>
        </p:spPr>
        <p:txBody>
          <a:bodyPr wrap="none" rtlCol="0">
            <a:spAutoFit/>
          </a:bodyPr>
          <a:lstStyle/>
          <a:p>
            <a:pPr algn="ctr" defTabSz="685766">
              <a:buClrTx/>
            </a:pPr>
            <a:r>
              <a:rPr lang="en-GB" kern="1200">
                <a:solidFill>
                  <a:srgbClr val="FFFFFF"/>
                </a:solidFill>
                <a:latin typeface="STXinwei" panose="02010800040101010101" pitchFamily="2" charset="-122"/>
                <a:ea typeface="STXinwei" panose="02010800040101010101" pitchFamily="2" charset="-122"/>
                <a:cs typeface="Arial" charset="0"/>
              </a:rPr>
              <a:t>Development Process</a:t>
            </a:r>
          </a:p>
        </p:txBody>
      </p:sp>
      <p:pic>
        <p:nvPicPr>
          <p:cNvPr id="102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331182" y="1443019"/>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555641" y="1412098"/>
            <a:ext cx="303336" cy="303336"/>
          </a:xfrm>
          <a:prstGeom prst="rect">
            <a:avLst/>
          </a:prstGeom>
        </p:spPr>
      </p:pic>
      <p:pic>
        <p:nvPicPr>
          <p:cNvPr id="15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7060158" y="279095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023245" y="2730918"/>
            <a:ext cx="810373" cy="319933"/>
          </a:xfrm>
          <a:prstGeom prst="rect">
            <a:avLst/>
          </a:prstGeom>
        </p:spPr>
      </p:pic>
      <p:cxnSp>
        <p:nvCxnSpPr>
          <p:cNvPr id="161" name="160 Conector recto de flecha"/>
          <p:cNvCxnSpPr>
            <a:stCxn id="23" idx="3"/>
            <a:endCxn id="1028" idx="1"/>
          </p:cNvCxnSpPr>
          <p:nvPr/>
        </p:nvCxnSpPr>
        <p:spPr bwMode="auto">
          <a:xfrm>
            <a:off x="5613849" y="1769809"/>
            <a:ext cx="717335" cy="111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a:stCxn id="24" idx="3"/>
            <a:endCxn id="158" idx="1"/>
          </p:cNvCxnSpPr>
          <p:nvPr/>
        </p:nvCxnSpPr>
        <p:spPr bwMode="auto">
          <a:xfrm flipV="1">
            <a:off x="5615709" y="3118862"/>
            <a:ext cx="1444450" cy="371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69"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657919" y="3987961"/>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18"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748807" y="3753572"/>
            <a:ext cx="588356" cy="541029"/>
          </a:xfrm>
          <a:prstGeom prst="rect">
            <a:avLst/>
          </a:prstGeom>
        </p:spPr>
      </p:pic>
      <p:cxnSp>
        <p:nvCxnSpPr>
          <p:cNvPr id="171" name="170 Conector recto de flecha"/>
          <p:cNvCxnSpPr>
            <a:endCxn id="169" idx="1"/>
          </p:cNvCxnSpPr>
          <p:nvPr/>
        </p:nvCxnSpPr>
        <p:spPr bwMode="auto">
          <a:xfrm>
            <a:off x="5460784" y="4313477"/>
            <a:ext cx="1197137" cy="239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3593287" y="1202294"/>
            <a:ext cx="560996"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75" name="174 CuadroTexto"/>
          <p:cNvSpPr txBox="1"/>
          <p:nvPr/>
        </p:nvSpPr>
        <p:spPr>
          <a:xfrm rot="16200000">
            <a:off x="26309" y="2884161"/>
            <a:ext cx="1909497" cy="307777"/>
          </a:xfrm>
          <a:prstGeom prst="rect">
            <a:avLst/>
          </a:prstGeom>
          <a:noFill/>
        </p:spPr>
        <p:txBody>
          <a:bodyPr wrap="non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Category Company </a:t>
            </a:r>
            <a:r>
              <a:rPr lang="en-GB" i="1" kern="1200">
                <a:solidFill>
                  <a:srgbClr val="FFFFFF"/>
                </a:solidFill>
                <a:latin typeface="STXinwei" panose="02010800040101010101" pitchFamily="2" charset="-122"/>
                <a:ea typeface="STXinwei" panose="02010800040101010101" pitchFamily="2" charset="-122"/>
                <a:cs typeface="+mn-cs"/>
              </a:rPr>
              <a:t>C</a:t>
            </a:r>
            <a:r>
              <a:rPr lang="en-GB" kern="1200">
                <a:solidFill>
                  <a:srgbClr val="FFFFFF"/>
                </a:solidFill>
                <a:latin typeface="STXinwei" panose="02010800040101010101" pitchFamily="2" charset="-122"/>
                <a:ea typeface="STXinwei" panose="02010800040101010101" pitchFamily="2" charset="-122"/>
                <a:cs typeface="+mn-cs"/>
              </a:rPr>
              <a:t> </a:t>
            </a:r>
            <a:endParaRPr lang="en-GB" sz="800" kern="1200">
              <a:solidFill>
                <a:srgbClr val="FFFFFF"/>
              </a:solidFill>
              <a:latin typeface="STXinwei" panose="02010800040101010101" pitchFamily="2" charset="-122"/>
              <a:ea typeface="STXinwei" panose="02010800040101010101" pitchFamily="2" charset="-122"/>
              <a:cs typeface="+mn-cs"/>
            </a:endParaRPr>
          </a:p>
        </p:txBody>
      </p:sp>
      <p:sp>
        <p:nvSpPr>
          <p:cNvPr id="1035" name="1034 Rectángulo"/>
          <p:cNvSpPr/>
          <p:nvPr/>
        </p:nvSpPr>
        <p:spPr>
          <a:xfrm>
            <a:off x="5758080" y="1454365"/>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sp>
        <p:nvSpPr>
          <p:cNvPr id="1036" name="1035 Rectángulo"/>
          <p:cNvSpPr/>
          <p:nvPr/>
        </p:nvSpPr>
        <p:spPr>
          <a:xfrm>
            <a:off x="2432677" y="1797206"/>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80726" y="1264907"/>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66384" y="1255976"/>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657484" y="2234722"/>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sp>
        <p:nvSpPr>
          <p:cNvPr id="60" name="59 Rectángulo"/>
          <p:cNvSpPr/>
          <p:nvPr/>
        </p:nvSpPr>
        <p:spPr>
          <a:xfrm>
            <a:off x="3678750" y="3482097"/>
            <a:ext cx="1003801"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74" name="Elbow Connector 73"/>
          <p:cNvCxnSpPr>
            <a:stCxn id="1028" idx="3"/>
            <a:endCxn id="160" idx="0"/>
          </p:cNvCxnSpPr>
          <p:nvPr/>
        </p:nvCxnSpPr>
        <p:spPr bwMode="auto">
          <a:xfrm>
            <a:off x="7083438" y="1770924"/>
            <a:ext cx="344992" cy="959992"/>
          </a:xfrm>
          <a:prstGeom prst="bentConnector2">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a:extLst>
              <a:ext uri="{FF2B5EF4-FFF2-40B4-BE49-F238E27FC236}">
                <a16:creationId xmlns:a16="http://schemas.microsoft.com/office/drawing/2014/main" id="{A7796194-943E-7F44-A0D4-35A34F802BB8}"/>
              </a:ext>
            </a:extLst>
          </p:cNvPr>
          <p:cNvSpPr txBox="1"/>
          <p:nvPr/>
        </p:nvSpPr>
        <p:spPr>
          <a:xfrm>
            <a:off x="7046494" y="3454572"/>
            <a:ext cx="569387" cy="923330"/>
          </a:xfrm>
          <a:prstGeom prst="rect">
            <a:avLst/>
          </a:prstGeom>
          <a:noFill/>
        </p:spPr>
        <p:txBody>
          <a:bodyPr wrap="none" rtlCol="0">
            <a:spAutoFit/>
          </a:bodyPr>
          <a:lstStyle/>
          <a:p>
            <a:r>
              <a:rPr lang="en-TW" sz="5400" dirty="0">
                <a:solidFill>
                  <a:schemeClr val="bg1"/>
                </a:solidFill>
              </a:rPr>
              <a:t>?</a:t>
            </a:r>
          </a:p>
        </p:txBody>
      </p:sp>
      <p:sp>
        <p:nvSpPr>
          <p:cNvPr id="56" name="TextBox 55">
            <a:extLst>
              <a:ext uri="{FF2B5EF4-FFF2-40B4-BE49-F238E27FC236}">
                <a16:creationId xmlns:a16="http://schemas.microsoft.com/office/drawing/2014/main" id="{AB8E90E8-6229-1044-990E-F3B7B85B1763}"/>
              </a:ext>
            </a:extLst>
          </p:cNvPr>
          <p:cNvSpPr txBox="1"/>
          <p:nvPr/>
        </p:nvSpPr>
        <p:spPr>
          <a:xfrm>
            <a:off x="619183" y="3642192"/>
            <a:ext cx="755335" cy="1323439"/>
          </a:xfrm>
          <a:prstGeom prst="rect">
            <a:avLst/>
          </a:prstGeom>
          <a:noFill/>
        </p:spPr>
        <p:txBody>
          <a:bodyPr wrap="none" rtlCol="0">
            <a:spAutoFit/>
          </a:bodyPr>
          <a:lstStyle/>
          <a:p>
            <a:r>
              <a:rPr lang="en-TW" sz="8000" dirty="0">
                <a:solidFill>
                  <a:schemeClr val="bg1"/>
                </a:solidFill>
              </a:rPr>
              <a:t>?</a:t>
            </a:r>
          </a:p>
        </p:txBody>
      </p:sp>
    </p:spTree>
    <p:extLst>
      <p:ext uri="{BB962C8B-B14F-4D97-AF65-F5344CB8AC3E}">
        <p14:creationId xmlns:p14="http://schemas.microsoft.com/office/powerpoint/2010/main" val="11033867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566427" y="228070"/>
            <a:ext cx="202170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Case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5" name="4 CuadroTexto"/>
          <p:cNvSpPr txBox="1"/>
          <p:nvPr/>
        </p:nvSpPr>
        <p:spPr>
          <a:xfrm>
            <a:off x="2328530" y="2258560"/>
            <a:ext cx="4004634" cy="830997"/>
          </a:xfrm>
          <a:prstGeom prst="rect">
            <a:avLst/>
          </a:prstGeom>
          <a:noFill/>
        </p:spPr>
        <p:txBody>
          <a:bodyPr wrap="square" rtlCol="0">
            <a:spAutoFit/>
          </a:bodyPr>
          <a:lstStyle/>
          <a:p>
            <a:pPr algn="ctr" defTabSz="685766">
              <a:buClrTx/>
            </a:pPr>
            <a:r>
              <a:rPr lang="en-GB" sz="4800" kern="1200">
                <a:solidFill>
                  <a:srgbClr val="FFFFFF"/>
                </a:solidFill>
                <a:latin typeface="STXinwei" panose="02010800040101010101" pitchFamily="2" charset="-122"/>
                <a:ea typeface="STXinwei" panose="02010800040101010101" pitchFamily="2" charset="-122"/>
                <a:cs typeface="Arial" charset="0"/>
              </a:rPr>
              <a:t>120M USD</a:t>
            </a:r>
            <a:endParaRPr lang="en-GB" sz="1600" kern="1200">
              <a:solidFill>
                <a:srgbClr val="FFFFFF"/>
              </a:solidFill>
              <a:latin typeface="STXinwei" panose="02010800040101010101" pitchFamily="2" charset="-122"/>
              <a:ea typeface="STXinwei" panose="02010800040101010101" pitchFamily="2" charset="-122"/>
              <a:cs typeface="Arial" charset="0"/>
            </a:endParaRPr>
          </a:p>
        </p:txBody>
      </p:sp>
      <p:pic>
        <p:nvPicPr>
          <p:cNvPr id="59" name="58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513" y="1543196"/>
            <a:ext cx="2459573" cy="2261729"/>
          </a:xfrm>
          <a:prstGeom prst="rect">
            <a:avLst/>
          </a:prstGeom>
        </p:spPr>
      </p:pic>
      <p:pic>
        <p:nvPicPr>
          <p:cNvPr id="60" name="59 Imagen"/>
          <p:cNvPicPr>
            <a:picLocks noChangeAspect="1"/>
          </p:cNvPicPr>
          <p:nvPr/>
        </p:nvPicPr>
        <p:blipFill>
          <a:blip r:embed="rId4" cstate="screen">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556845" y="1176355"/>
            <a:ext cx="1349186" cy="1011890"/>
          </a:xfrm>
          <a:prstGeom prst="rect">
            <a:avLst/>
          </a:prstGeom>
        </p:spPr>
      </p:pic>
      <p:pic>
        <p:nvPicPr>
          <p:cNvPr id="7" name="6 Imagen"/>
          <p:cNvPicPr>
            <a:picLocks noChangeAspect="1"/>
          </p:cNvPicPr>
          <p:nvPr/>
        </p:nvPicPr>
        <p:blipFill>
          <a:blip r:embed="rId6" cstate="screen">
            <a:extLst>
              <a:ext uri="{BEBA8EAE-BF5A-486C-A8C5-ECC9F3942E4B}">
                <a14:imgProps xmlns:a14="http://schemas.microsoft.com/office/drawing/2010/main">
                  <a14:imgLayer r:embed="rId7">
                    <a14:imgEffect>
                      <a14:backgroundRemoval t="0" b="100000" l="10000" r="90000"/>
                    </a14:imgEffect>
                  </a14:imgLayer>
                </a14:imgProps>
              </a:ext>
              <a:ext uri="{28A0092B-C50C-407E-A947-70E740481C1C}">
                <a14:useLocalDpi xmlns:a14="http://schemas.microsoft.com/office/drawing/2010/main"/>
              </a:ext>
            </a:extLst>
          </a:blip>
          <a:stretch>
            <a:fillRect/>
          </a:stretch>
        </p:blipFill>
        <p:spPr>
          <a:xfrm>
            <a:off x="5927727" y="1779048"/>
            <a:ext cx="3216275" cy="1809690"/>
          </a:xfrm>
          <a:prstGeom prst="rect">
            <a:avLst/>
          </a:prstGeom>
        </p:spPr>
      </p:pic>
      <p:sp>
        <p:nvSpPr>
          <p:cNvPr id="61" name="60 CuadroTexto"/>
          <p:cNvSpPr txBox="1"/>
          <p:nvPr/>
        </p:nvSpPr>
        <p:spPr>
          <a:xfrm>
            <a:off x="6281427" y="1372035"/>
            <a:ext cx="2508871" cy="369332"/>
          </a:xfrm>
          <a:prstGeom prst="rect">
            <a:avLst/>
          </a:prstGeom>
          <a:noFill/>
        </p:spPr>
        <p:txBody>
          <a:bodyPr wrap="square" rtlCol="0">
            <a:spAutoFit/>
          </a:bodyPr>
          <a:lstStyle/>
          <a:p>
            <a:pPr algn="ctr" defTabSz="685766">
              <a:buClrTx/>
            </a:pPr>
            <a:r>
              <a:rPr lang="en-GB" sz="1800" kern="1200">
                <a:solidFill>
                  <a:srgbClr val="FFFFFF"/>
                </a:solidFill>
                <a:latin typeface="STXinwei" panose="02010800040101010101" pitchFamily="2" charset="-122"/>
                <a:ea typeface="STXinwei" panose="02010800040101010101" pitchFamily="2" charset="-122"/>
                <a:cs typeface="Arial" charset="0"/>
              </a:rPr>
              <a:t>What happened?</a:t>
            </a:r>
            <a:endParaRPr lang="en-GB" sz="700" kern="1200">
              <a:solidFill>
                <a:srgbClr val="FFFFFF"/>
              </a:solidFill>
              <a:latin typeface="STXinwei" panose="02010800040101010101" pitchFamily="2" charset="-122"/>
              <a:ea typeface="STXinwei" panose="02010800040101010101" pitchFamily="2" charset="-122"/>
              <a:cs typeface="Arial" charset="0"/>
            </a:endParaRPr>
          </a:p>
        </p:txBody>
      </p:sp>
      <p:sp>
        <p:nvSpPr>
          <p:cNvPr id="2" name="1 Rectángulo"/>
          <p:cNvSpPr/>
          <p:nvPr/>
        </p:nvSpPr>
        <p:spPr>
          <a:xfrm>
            <a:off x="7025947" y="3608258"/>
            <a:ext cx="965329" cy="276999"/>
          </a:xfrm>
          <a:prstGeom prst="rect">
            <a:avLst/>
          </a:prstGeom>
        </p:spPr>
        <p:txBody>
          <a:bodyPr wrap="none">
            <a:spAutoFit/>
          </a:bodyPr>
          <a:lstStyle/>
          <a:p>
            <a:pPr defTabSz="685766">
              <a:buClrTx/>
            </a:pPr>
            <a:r>
              <a:rPr lang="en-GB" sz="1200" kern="1200">
                <a:solidFill>
                  <a:srgbClr val="FFFFFF"/>
                </a:solidFill>
                <a:latin typeface="STXinwei" panose="02010800040101010101" pitchFamily="2" charset="-122"/>
                <a:ea typeface="STXinwei" panose="02010800040101010101" pitchFamily="2" charset="-122"/>
                <a:cs typeface="Arial" charset="0"/>
              </a:rPr>
              <a:t>Doug Evans</a:t>
            </a:r>
            <a:endParaRPr lang="en-GB" sz="1800" kern="1200">
              <a:latin typeface="STXinwei" panose="02010800040101010101" pitchFamily="2" charset="-122"/>
              <a:ea typeface="STXinwei" panose="02010800040101010101" pitchFamily="2" charset="-122"/>
              <a:cs typeface="Arial" charset="0"/>
            </a:endParaRPr>
          </a:p>
        </p:txBody>
      </p:sp>
      <p:pic>
        <p:nvPicPr>
          <p:cNvPr id="3" name="Picture 2">
            <a:hlinkClick r:id="rId8"/>
            <a:extLst>
              <a:ext uri="{FF2B5EF4-FFF2-40B4-BE49-F238E27FC236}">
                <a16:creationId xmlns:a16="http://schemas.microsoft.com/office/drawing/2014/main" id="{A79BEA5C-2BD3-5E4A-9E86-C779C860C87B}"/>
              </a:ext>
            </a:extLst>
          </p:cNvPr>
          <p:cNvPicPr>
            <a:picLocks noChangeAspect="1"/>
          </p:cNvPicPr>
          <p:nvPr/>
        </p:nvPicPr>
        <p:blipFill>
          <a:blip r:embed="rId9"/>
          <a:stretch>
            <a:fillRect/>
          </a:stretch>
        </p:blipFill>
        <p:spPr>
          <a:xfrm>
            <a:off x="2716719" y="3159872"/>
            <a:ext cx="3337576" cy="1481201"/>
          </a:xfrm>
          <a:prstGeom prst="rect">
            <a:avLst/>
          </a:prstGeom>
        </p:spPr>
      </p:pic>
    </p:spTree>
    <p:extLst>
      <p:ext uri="{BB962C8B-B14F-4D97-AF65-F5344CB8AC3E}">
        <p14:creationId xmlns:p14="http://schemas.microsoft.com/office/powerpoint/2010/main" val="135825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99940" y="152207"/>
            <a:ext cx="561403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by borrowing “Analogies”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52" name="51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90997" y="1519771"/>
            <a:ext cx="956281" cy="956281"/>
          </a:xfrm>
          <a:prstGeom prst="rect">
            <a:avLst/>
          </a:prstGeom>
        </p:spPr>
      </p:pic>
      <p:pic>
        <p:nvPicPr>
          <p:cNvPr id="53" name="52 Imagen"/>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1363731" y="3187293"/>
            <a:ext cx="1010808" cy="636454"/>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19164" y="4368178"/>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3063004" y="2509909"/>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30" name="129 Rectángulo redondeado"/>
          <p:cNvSpPr/>
          <p:nvPr/>
        </p:nvSpPr>
        <p:spPr bwMode="auto">
          <a:xfrm>
            <a:off x="4940710" y="1466192"/>
            <a:ext cx="136247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26" name="125 CuadroTexto"/>
          <p:cNvSpPr txBox="1"/>
          <p:nvPr/>
        </p:nvSpPr>
        <p:spPr>
          <a:xfrm>
            <a:off x="4699255" y="1138539"/>
            <a:ext cx="1845377"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Development Process</a:t>
            </a:r>
          </a:p>
        </p:txBody>
      </p:sp>
      <p:grpSp>
        <p:nvGrpSpPr>
          <p:cNvPr id="16" name="15 Grupo"/>
          <p:cNvGrpSpPr/>
          <p:nvPr/>
        </p:nvGrpSpPr>
        <p:grpSpPr>
          <a:xfrm>
            <a:off x="5265179" y="1509870"/>
            <a:ext cx="752256" cy="692054"/>
            <a:chOff x="7003146" y="1016552"/>
            <a:chExt cx="752256" cy="692054"/>
          </a:xfrm>
        </p:grpSpPr>
        <p:pic>
          <p:nvPicPr>
            <p:cNvPr id="102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7003146" y="1052793"/>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27606" y="1016552"/>
              <a:ext cx="303336" cy="303336"/>
            </a:xfrm>
            <a:prstGeom prst="rect">
              <a:avLst/>
            </a:prstGeom>
          </p:spPr>
        </p:pic>
      </p:grpSp>
      <p:grpSp>
        <p:nvGrpSpPr>
          <p:cNvPr id="30" name="29 Grupo"/>
          <p:cNvGrpSpPr/>
          <p:nvPr/>
        </p:nvGrpSpPr>
        <p:grpSpPr>
          <a:xfrm>
            <a:off x="5232071" y="2936765"/>
            <a:ext cx="818477" cy="717448"/>
            <a:chOff x="5053150" y="2469835"/>
            <a:chExt cx="818477" cy="717448"/>
          </a:xfrm>
        </p:grpSpPr>
        <p:pic>
          <p:nvPicPr>
            <p:cNvPr id="15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5095786" y="2531470"/>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53150" y="2469835"/>
              <a:ext cx="818477" cy="323132"/>
            </a:xfrm>
            <a:prstGeom prst="rect">
              <a:avLst/>
            </a:prstGeom>
          </p:spPr>
        </p:pic>
      </p:grpSp>
      <p:cxnSp>
        <p:nvCxnSpPr>
          <p:cNvPr id="161" name="160 Conector recto de flecha"/>
          <p:cNvCxnSpPr/>
          <p:nvPr/>
        </p:nvCxnSpPr>
        <p:spPr bwMode="auto">
          <a:xfrm>
            <a:off x="2340271" y="1997909"/>
            <a:ext cx="2843408"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p:nvPr/>
        </p:nvCxnSpPr>
        <p:spPr bwMode="auto">
          <a:xfrm flipV="1">
            <a:off x="2374540" y="3528305"/>
            <a:ext cx="2890640"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1" name="30 Grupo"/>
          <p:cNvGrpSpPr/>
          <p:nvPr/>
        </p:nvGrpSpPr>
        <p:grpSpPr>
          <a:xfrm>
            <a:off x="5387398" y="4162698"/>
            <a:ext cx="527796" cy="619688"/>
            <a:chOff x="5248609" y="3383136"/>
            <a:chExt cx="752256" cy="890202"/>
          </a:xfrm>
        </p:grpSpPr>
        <p:pic>
          <p:nvPicPr>
            <p:cNvPr id="169" name="Picture 4" descr="C:\Users\Toni tpv\Desktop\sitemap.eps"/>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5248609" y="361752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9"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330559" y="3383136"/>
              <a:ext cx="588356" cy="541029"/>
            </a:xfrm>
            <a:prstGeom prst="rect">
              <a:avLst/>
            </a:prstGeom>
          </p:spPr>
        </p:pic>
      </p:grpSp>
      <p:sp>
        <p:nvSpPr>
          <p:cNvPr id="175" name="174 CuadroTexto"/>
          <p:cNvSpPr txBox="1"/>
          <p:nvPr/>
        </p:nvSpPr>
        <p:spPr>
          <a:xfrm>
            <a:off x="1423639" y="1140273"/>
            <a:ext cx="950901" cy="307777"/>
          </a:xfrm>
          <a:prstGeom prst="rect">
            <a:avLst/>
          </a:prstGeom>
          <a:noFill/>
        </p:spPr>
        <p:txBody>
          <a:bodyPr wrap="none" rtlCol="0">
            <a:spAutoFit/>
          </a:bodyPr>
          <a:lstStyle/>
          <a:p>
            <a:pPr defTabSz="685766">
              <a:buClrTx/>
            </a:pPr>
            <a:r>
              <a:rPr lang="en-GB" kern="1200" dirty="0">
                <a:solidFill>
                  <a:srgbClr val="FFFFFF"/>
                </a:solidFill>
                <a:latin typeface="STXinwei Regular"/>
                <a:ea typeface="STXinwei" panose="02010800040101010101" pitchFamily="2" charset="-122"/>
                <a:cs typeface="Arial" charset="0"/>
              </a:rPr>
              <a:t>Company</a:t>
            </a:r>
            <a:endParaRPr lang="en-GB" sz="800" kern="1200" dirty="0">
              <a:solidFill>
                <a:srgbClr val="FFFFFF"/>
              </a:solidFill>
              <a:latin typeface="Calibri"/>
              <a:ea typeface="+mn-ea"/>
              <a:cs typeface="+mn-cs"/>
            </a:endParaRPr>
          </a:p>
        </p:txBody>
      </p:sp>
      <p:sp>
        <p:nvSpPr>
          <p:cNvPr id="1035" name="1034 Rectángulo"/>
          <p:cNvSpPr/>
          <p:nvPr/>
        </p:nvSpPr>
        <p:spPr>
          <a:xfrm>
            <a:off x="2761043" y="1651458"/>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cxnSp>
        <p:nvCxnSpPr>
          <p:cNvPr id="74" name="Elbow Connector 73"/>
          <p:cNvCxnSpPr/>
          <p:nvPr/>
        </p:nvCxnSpPr>
        <p:spPr bwMode="auto">
          <a:xfrm rot="5400000">
            <a:off x="2820368" y="2748004"/>
            <a:ext cx="1381449" cy="2"/>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69 Rectángulo"/>
          <p:cNvSpPr/>
          <p:nvPr/>
        </p:nvSpPr>
        <p:spPr>
          <a:xfrm>
            <a:off x="3531303" y="2548383"/>
            <a:ext cx="1409407" cy="230832"/>
          </a:xfrm>
          <a:prstGeom prst="rect">
            <a:avLst/>
          </a:prstGeom>
        </p:spPr>
        <p:txBody>
          <a:bodyPr wrap="square">
            <a:spAutoFit/>
          </a:bodyPr>
          <a:lstStyle/>
          <a:p>
            <a:pPr defTabSz="685766">
              <a:buClrTx/>
            </a:pPr>
            <a:r>
              <a:rPr lang="en-GB" sz="900" i="1" kern="1200">
                <a:solidFill>
                  <a:srgbClr val="FFFFFF"/>
                </a:solidFill>
                <a:latin typeface="STXinwei" panose="02010800040101010101" pitchFamily="2" charset="-122"/>
                <a:ea typeface="STXinwei" panose="02010800040101010101" pitchFamily="2" charset="-122"/>
                <a:cs typeface="+mn-cs"/>
              </a:rPr>
              <a:t>Natural transformation</a:t>
            </a:r>
            <a:endParaRPr lang="en-GB" sz="900" kern="1200">
              <a:solidFill>
                <a:srgbClr val="DBB76C"/>
              </a:solidFill>
              <a:latin typeface="STXinwei" panose="02010800040101010101" pitchFamily="2" charset="-122"/>
              <a:ea typeface="STXinwei" panose="02010800040101010101" pitchFamily="2" charset="-122"/>
              <a:cs typeface="+mn-cs"/>
            </a:endParaRPr>
          </a:p>
        </p:txBody>
      </p:sp>
      <p:pic>
        <p:nvPicPr>
          <p:cNvPr id="19" name="18 Imagen"/>
          <p:cNvPicPr>
            <a:picLocks noChangeAspect="1"/>
          </p:cNvPicPr>
          <p:nvPr/>
        </p:nvPicPr>
        <p:blipFill rotWithShape="1">
          <a:blip r:embed="rId10" cstate="print">
            <a:extLst>
              <a:ext uri="{28A0092B-C50C-407E-A947-70E740481C1C}">
                <a14:useLocalDpi xmlns:a14="http://schemas.microsoft.com/office/drawing/2010/main"/>
              </a:ext>
            </a:extLst>
          </a:blip>
          <a:srcRect l="-1"/>
          <a:stretch/>
        </p:blipFill>
        <p:spPr>
          <a:xfrm>
            <a:off x="7003148" y="3075775"/>
            <a:ext cx="1362367" cy="788651"/>
          </a:xfrm>
          <a:prstGeom prst="rect">
            <a:avLst/>
          </a:prstGeom>
        </p:spPr>
      </p:pic>
      <p:cxnSp>
        <p:nvCxnSpPr>
          <p:cNvPr id="79" name="Elbow Connector 73"/>
          <p:cNvCxnSpPr/>
          <p:nvPr/>
        </p:nvCxnSpPr>
        <p:spPr bwMode="auto">
          <a:xfrm rot="5400000">
            <a:off x="5345107" y="2589010"/>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0" name="Elbow Connector 73"/>
          <p:cNvCxnSpPr/>
          <p:nvPr/>
        </p:nvCxnSpPr>
        <p:spPr bwMode="auto">
          <a:xfrm rot="5400000">
            <a:off x="1617549" y="4032795"/>
            <a:ext cx="520015"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2" name="91 Conector recto de flecha"/>
          <p:cNvCxnSpPr/>
          <p:nvPr/>
        </p:nvCxnSpPr>
        <p:spPr bwMode="auto">
          <a:xfrm>
            <a:off x="2374539" y="4472542"/>
            <a:ext cx="2744832"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1" name="40 Imagen"/>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34239" y="1661536"/>
            <a:ext cx="1361764" cy="726984"/>
          </a:xfrm>
          <a:prstGeom prst="rect">
            <a:avLst/>
          </a:prstGeom>
        </p:spPr>
      </p:pic>
      <p:sp>
        <p:nvSpPr>
          <p:cNvPr id="97" name="96 Rectángulo redondeado"/>
          <p:cNvSpPr/>
          <p:nvPr/>
        </p:nvSpPr>
        <p:spPr bwMode="auto">
          <a:xfrm>
            <a:off x="6806047" y="1466192"/>
            <a:ext cx="166709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01" name="100 CuadroTexto"/>
          <p:cNvSpPr txBox="1"/>
          <p:nvPr/>
        </p:nvSpPr>
        <p:spPr>
          <a:xfrm>
            <a:off x="6782630" y="1138539"/>
            <a:ext cx="1713931"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Promotion Channel</a:t>
            </a:r>
          </a:p>
        </p:txBody>
      </p:sp>
      <p:cxnSp>
        <p:nvCxnSpPr>
          <p:cNvPr id="102" name="Elbow Connector 73"/>
          <p:cNvCxnSpPr/>
          <p:nvPr/>
        </p:nvCxnSpPr>
        <p:spPr bwMode="auto">
          <a:xfrm rot="5400000">
            <a:off x="5449227" y="3960624"/>
            <a:ext cx="404143"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3" name="102 Rectángulo redondeado"/>
          <p:cNvSpPr/>
          <p:nvPr/>
        </p:nvSpPr>
        <p:spPr bwMode="auto">
          <a:xfrm>
            <a:off x="1246911" y="1466192"/>
            <a:ext cx="134753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cxnSp>
        <p:nvCxnSpPr>
          <p:cNvPr id="104" name="Elbow Connector 73"/>
          <p:cNvCxnSpPr/>
          <p:nvPr/>
        </p:nvCxnSpPr>
        <p:spPr bwMode="auto">
          <a:xfrm rot="5400000">
            <a:off x="1488832" y="2798570"/>
            <a:ext cx="777444"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5" name="104 Rectángulo"/>
          <p:cNvSpPr/>
          <p:nvPr/>
        </p:nvSpPr>
        <p:spPr>
          <a:xfrm>
            <a:off x="2714475" y="3199545"/>
            <a:ext cx="316112"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06" name="105 Rectángulo"/>
          <p:cNvSpPr/>
          <p:nvPr/>
        </p:nvSpPr>
        <p:spPr>
          <a:xfrm>
            <a:off x="2724093" y="4162698"/>
            <a:ext cx="32733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H</a:t>
            </a:r>
            <a:endParaRPr lang="en-GB" sz="1800" kern="1200">
              <a:latin typeface="STXinwei" panose="02010800040101010101" pitchFamily="2" charset="-122"/>
              <a:ea typeface="STXinwei" panose="02010800040101010101" pitchFamily="2" charset="-122"/>
              <a:cs typeface="+mn-cs"/>
            </a:endParaRPr>
          </a:p>
        </p:txBody>
      </p:sp>
      <p:sp>
        <p:nvSpPr>
          <p:cNvPr id="107" name="106 Rectángulo"/>
          <p:cNvSpPr/>
          <p:nvPr/>
        </p:nvSpPr>
        <p:spPr>
          <a:xfrm>
            <a:off x="1974314" y="3858326"/>
            <a:ext cx="287258"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g</a:t>
            </a:r>
            <a:endParaRPr lang="en-GB" kern="1200">
              <a:latin typeface="STXinwei" panose="02010800040101010101" pitchFamily="2" charset="-122"/>
              <a:ea typeface="STXinwei" panose="02010800040101010101" pitchFamily="2" charset="-122"/>
              <a:cs typeface="+mn-cs"/>
            </a:endParaRPr>
          </a:p>
        </p:txBody>
      </p:sp>
      <p:sp>
        <p:nvSpPr>
          <p:cNvPr id="108" name="107 Rectángulo"/>
          <p:cNvSpPr/>
          <p:nvPr/>
        </p:nvSpPr>
        <p:spPr>
          <a:xfrm>
            <a:off x="1974314" y="2579173"/>
            <a:ext cx="248786"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f</a:t>
            </a:r>
            <a:endParaRPr lang="en-GB" kern="1200">
              <a:latin typeface="STXinwei" panose="02010800040101010101" pitchFamily="2" charset="-122"/>
              <a:ea typeface="STXinwei" panose="02010800040101010101" pitchFamily="2" charset="-122"/>
              <a:cs typeface="+mn-cs"/>
            </a:endParaRPr>
          </a:p>
        </p:txBody>
      </p:sp>
      <p:sp>
        <p:nvSpPr>
          <p:cNvPr id="112" name="111 Rectángulo"/>
          <p:cNvSpPr/>
          <p:nvPr/>
        </p:nvSpPr>
        <p:spPr>
          <a:xfrm>
            <a:off x="5745326" y="3758552"/>
            <a:ext cx="235962"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i</a:t>
            </a:r>
            <a:endParaRPr lang="en-GB" kern="1200">
              <a:latin typeface="STXinwei" panose="02010800040101010101" pitchFamily="2" charset="-122"/>
              <a:ea typeface="STXinwei" panose="02010800040101010101" pitchFamily="2" charset="-122"/>
              <a:cs typeface="+mn-cs"/>
            </a:endParaRPr>
          </a:p>
        </p:txBody>
      </p:sp>
      <p:sp>
        <p:nvSpPr>
          <p:cNvPr id="113" name="112 Rectángulo"/>
          <p:cNvSpPr/>
          <p:nvPr/>
        </p:nvSpPr>
        <p:spPr>
          <a:xfrm>
            <a:off x="5745326" y="2379104"/>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5" name="Elbow Connector 73"/>
          <p:cNvCxnSpPr/>
          <p:nvPr/>
        </p:nvCxnSpPr>
        <p:spPr bwMode="auto">
          <a:xfrm rot="5400000">
            <a:off x="7362805" y="2733047"/>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6" name="115 Rectángulo"/>
          <p:cNvSpPr/>
          <p:nvPr/>
        </p:nvSpPr>
        <p:spPr>
          <a:xfrm>
            <a:off x="7763024" y="2523141"/>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7" name="116 Conector recto de flecha"/>
          <p:cNvCxnSpPr>
            <a:endCxn id="41" idx="1"/>
          </p:cNvCxnSpPr>
          <p:nvPr/>
        </p:nvCxnSpPr>
        <p:spPr bwMode="auto">
          <a:xfrm>
            <a:off x="6074145" y="202502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8" name="117 Conector recto de flecha"/>
          <p:cNvCxnSpPr/>
          <p:nvPr/>
        </p:nvCxnSpPr>
        <p:spPr bwMode="auto">
          <a:xfrm>
            <a:off x="6074145" y="347009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0" name="119 Conector recto de flecha"/>
          <p:cNvCxnSpPr/>
          <p:nvPr/>
        </p:nvCxnSpPr>
        <p:spPr bwMode="auto">
          <a:xfrm>
            <a:off x="6074146" y="4467207"/>
            <a:ext cx="1189100"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8" name="47 Imagen"/>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92928" y="4143944"/>
            <a:ext cx="573337" cy="646529"/>
          </a:xfrm>
          <a:prstGeom prst="rect">
            <a:avLst/>
          </a:prstGeom>
        </p:spPr>
      </p:pic>
      <p:cxnSp>
        <p:nvCxnSpPr>
          <p:cNvPr id="121" name="Elbow Connector 73"/>
          <p:cNvCxnSpPr>
            <a:endCxn id="48" idx="0"/>
          </p:cNvCxnSpPr>
          <p:nvPr/>
        </p:nvCxnSpPr>
        <p:spPr bwMode="auto">
          <a:xfrm rot="5400000">
            <a:off x="7553296" y="4012907"/>
            <a:ext cx="262070"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Multiply 1">
            <a:extLst>
              <a:ext uri="{FF2B5EF4-FFF2-40B4-BE49-F238E27FC236}">
                <a16:creationId xmlns:a16="http://schemas.microsoft.com/office/drawing/2014/main" id="{680DBB93-8C29-8042-BEB2-F5AC2E680CFC}"/>
              </a:ext>
            </a:extLst>
          </p:cNvPr>
          <p:cNvSpPr/>
          <p:nvPr/>
        </p:nvSpPr>
        <p:spPr>
          <a:xfrm>
            <a:off x="412506" y="3538353"/>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
        <p:nvSpPr>
          <p:cNvPr id="49" name="Multiply 48">
            <a:extLst>
              <a:ext uri="{FF2B5EF4-FFF2-40B4-BE49-F238E27FC236}">
                <a16:creationId xmlns:a16="http://schemas.microsoft.com/office/drawing/2014/main" id="{529CAE27-470A-B648-9D34-E9AF02D4F4B4}"/>
              </a:ext>
            </a:extLst>
          </p:cNvPr>
          <p:cNvSpPr/>
          <p:nvPr/>
        </p:nvSpPr>
        <p:spPr>
          <a:xfrm>
            <a:off x="7856488" y="3960624"/>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971934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Terms related to Story Telling: analogies, metaphors, symmetry-breaking</a:t>
            </a:r>
          </a:p>
          <a:p>
            <a:pPr lvl="1"/>
            <a:r>
              <a:rPr lang="en-US" dirty="0">
                <a:hlinkClick r:id="rId2"/>
              </a:rPr>
              <a:t>Category Theory</a:t>
            </a:r>
            <a:r>
              <a:rPr lang="en-US" altLang="zh-CN" dirty="0"/>
              <a:t>/</a:t>
            </a:r>
            <a:r>
              <a:rPr lang="zh-TW" altLang="en-US" dirty="0"/>
              <a:t>范畴论</a:t>
            </a:r>
            <a:r>
              <a:rPr lang="en-US" dirty="0"/>
              <a:t>: A foundation of all logic and mathematics</a:t>
            </a:r>
          </a:p>
          <a:p>
            <a:pPr lvl="1"/>
            <a:r>
              <a:rPr lang="en-US" dirty="0" err="1">
                <a:hlinkClick r:id="rId3"/>
              </a:rPr>
              <a:t>Morphisms</a:t>
            </a:r>
            <a:r>
              <a:rPr lang="en-US" dirty="0" err="1"/>
              <a:t>态射</a:t>
            </a:r>
            <a:r>
              <a:rPr lang="en-US" dirty="0"/>
              <a:t>(Functions/</a:t>
            </a:r>
            <a:r>
              <a:rPr lang="en-US" dirty="0">
                <a:hlinkClick r:id="rId4"/>
              </a:rPr>
              <a:t>Functors</a:t>
            </a:r>
            <a:r>
              <a:rPr lang="en-US" dirty="0"/>
              <a:t> </a:t>
            </a:r>
            <a:r>
              <a:rPr lang="en-US" dirty="0" err="1"/>
              <a:t>函子</a:t>
            </a:r>
            <a:r>
              <a:rPr lang="en-US" dirty="0"/>
              <a:t>/Natural </a:t>
            </a:r>
            <a:r>
              <a:rPr lang="en-US" dirty="0" err="1"/>
              <a:t>Transformation自然转换</a:t>
            </a:r>
            <a:r>
              <a:rPr lang="en-US" dirty="0"/>
              <a:t>)</a:t>
            </a:r>
            <a:r>
              <a:rPr lang="en-US" altLang="zh-CN" dirty="0"/>
              <a:t>: </a:t>
            </a:r>
            <a:r>
              <a:rPr lang="en-US" dirty="0"/>
              <a:t>The only types of building blocks of Category Theory.</a:t>
            </a:r>
            <a:r>
              <a:rPr lang="zh-CN" altLang="en-US" dirty="0"/>
              <a:t> </a:t>
            </a:r>
            <a:endParaRPr lang="en-US" dirty="0"/>
          </a:p>
          <a:p>
            <a:pPr lvl="1"/>
            <a:r>
              <a:rPr lang="en-US" dirty="0"/>
              <a:t>Analogies (metaphors)</a:t>
            </a:r>
            <a:r>
              <a:rPr lang="en-US" altLang="zh-CN" dirty="0"/>
              <a:t>: </a:t>
            </a:r>
            <a:r>
              <a:rPr lang="en-US" dirty="0"/>
              <a:t>The fundamental building block of cognitive activities</a:t>
            </a:r>
          </a:p>
          <a:p>
            <a:pPr lvl="1"/>
            <a:r>
              <a:rPr lang="en-US" dirty="0"/>
              <a:t>Symmetry/Symmetry-Breaking, compression</a:t>
            </a:r>
            <a:r>
              <a:rPr lang="en-US" altLang="zh-CN" dirty="0"/>
              <a:t>: </a:t>
            </a:r>
            <a:r>
              <a:rPr lang="en-US" dirty="0"/>
              <a:t>The essence of analogies/morphisms.</a:t>
            </a:r>
            <a:r>
              <a:rPr lang="zh-CN" altLang="en-US" dirty="0"/>
              <a:t> </a:t>
            </a:r>
            <a:endParaRPr lang="en-US" dirty="0"/>
          </a:p>
          <a:p>
            <a:pPr lvl="1"/>
            <a:r>
              <a:rPr lang="en-US" dirty="0"/>
              <a:t>Contextualization, Orientation, Measurement Units: The core elements in practical namespaces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27452314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109132" y="152207"/>
            <a:ext cx="519565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as a Textbook Case Study </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Picture 2">
            <a:hlinkClick r:id="rId3"/>
            <a:extLst>
              <a:ext uri="{FF2B5EF4-FFF2-40B4-BE49-F238E27FC236}">
                <a16:creationId xmlns:a16="http://schemas.microsoft.com/office/drawing/2014/main" id="{F76372AF-0E98-D440-A9E9-56C89603DD7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4371" y="1177159"/>
            <a:ext cx="4287629" cy="2410810"/>
          </a:xfrm>
          <a:prstGeom prst="rect">
            <a:avLst/>
          </a:prstGeom>
        </p:spPr>
      </p:pic>
      <p:pic>
        <p:nvPicPr>
          <p:cNvPr id="4" name="Picture 3">
            <a:hlinkClick r:id="rId3"/>
            <a:extLst>
              <a:ext uri="{FF2B5EF4-FFF2-40B4-BE49-F238E27FC236}">
                <a16:creationId xmlns:a16="http://schemas.microsoft.com/office/drawing/2014/main" id="{D7A61402-B338-BD4F-AB4E-5B55361DB890}"/>
              </a:ext>
            </a:extLst>
          </p:cNvPr>
          <p:cNvPicPr>
            <a:picLocks noChangeAspect="1"/>
          </p:cNvPicPr>
          <p:nvPr/>
        </p:nvPicPr>
        <p:blipFill>
          <a:blip r:embed="rId5"/>
          <a:stretch>
            <a:fillRect/>
          </a:stretch>
        </p:blipFill>
        <p:spPr>
          <a:xfrm>
            <a:off x="4706959" y="1177159"/>
            <a:ext cx="4097711" cy="3051941"/>
          </a:xfrm>
          <a:prstGeom prst="rect">
            <a:avLst/>
          </a:prstGeom>
        </p:spPr>
      </p:pic>
    </p:spTree>
    <p:extLst>
      <p:ext uri="{BB962C8B-B14F-4D97-AF65-F5344CB8AC3E}">
        <p14:creationId xmlns:p14="http://schemas.microsoft.com/office/powerpoint/2010/main" val="21262794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25783" y="152207"/>
            <a:ext cx="536236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Tell a Story the Silicon Valley Style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2" name="Picture 1">
            <a:hlinkClick r:id="rId3"/>
            <a:extLst>
              <a:ext uri="{FF2B5EF4-FFF2-40B4-BE49-F238E27FC236}">
                <a16:creationId xmlns:a16="http://schemas.microsoft.com/office/drawing/2014/main" id="{86229656-A24A-1947-9FFD-273CB4E69F6F}"/>
              </a:ext>
            </a:extLst>
          </p:cNvPr>
          <p:cNvPicPr>
            <a:picLocks noChangeAspect="1"/>
          </p:cNvPicPr>
          <p:nvPr/>
        </p:nvPicPr>
        <p:blipFill>
          <a:blip r:embed="rId4"/>
          <a:stretch>
            <a:fillRect/>
          </a:stretch>
        </p:blipFill>
        <p:spPr>
          <a:xfrm>
            <a:off x="1056955" y="771144"/>
            <a:ext cx="7030089" cy="3948637"/>
          </a:xfrm>
          <a:prstGeom prst="rect">
            <a:avLst/>
          </a:prstGeom>
        </p:spPr>
      </p:pic>
    </p:spTree>
    <p:extLst>
      <p:ext uri="{BB962C8B-B14F-4D97-AF65-F5344CB8AC3E}">
        <p14:creationId xmlns:p14="http://schemas.microsoft.com/office/powerpoint/2010/main" val="337670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mj-lt"/>
                <a:ea typeface="STXinwei" panose="02010800040101010101" pitchFamily="2" charset="-122"/>
              </a:rPr>
              <a:t>Conflicts/Branches/Intersections that don’t exist in Higher Dimensions</a:t>
            </a:r>
            <a:endParaRPr lang="en-US" altLang="zh-CN" sz="4950" dirty="0">
              <a:solidFill>
                <a:prstClr val="white"/>
              </a:solidFill>
              <a:latin typeface="+mj-lt"/>
              <a:ea typeface="STXinwei" panose="02010800040101010101" pitchFamily="2" charset="-122"/>
            </a:endParaRPr>
          </a:p>
        </p:txBody>
      </p:sp>
    </p:spTree>
    <p:extLst>
      <p:ext uri="{BB962C8B-B14F-4D97-AF65-F5344CB8AC3E}">
        <p14:creationId xmlns:p14="http://schemas.microsoft.com/office/powerpoint/2010/main" val="1118707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Counter Arguments in Higher Dimensions</a:t>
            </a:r>
            <a:br>
              <a:rPr lang="en" sz="2800" dirty="0"/>
            </a:br>
            <a:r>
              <a:rPr lang="en" sz="2800" dirty="0"/>
              <a:t>(intersection will not occur in Higher Dimensions)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83</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https://youtu.be/lmcT2mP2bfE?t=551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https://youtu.be/lmcT2mP2bfE?t=579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2B0E1448-E5A4-4348-9D55-5D21571BE669}"/>
              </a:ext>
            </a:extLst>
          </p:cNvPr>
          <p:cNvPicPr>
            <a:picLocks noChangeAspect="1"/>
          </p:cNvPicPr>
          <p:nvPr/>
        </p:nvPicPr>
        <p:blipFill>
          <a:blip r:embed="rId5"/>
          <a:stretch>
            <a:fillRect/>
          </a:stretch>
        </p:blipFill>
        <p:spPr>
          <a:xfrm>
            <a:off x="352239" y="1601242"/>
            <a:ext cx="4081624" cy="2613800"/>
          </a:xfrm>
          <a:prstGeom prst="rect">
            <a:avLst/>
          </a:prstGeom>
        </p:spPr>
      </p:pic>
      <p:pic>
        <p:nvPicPr>
          <p:cNvPr id="8" name="Picture 7">
            <a:hlinkClick r:id="rId4"/>
            <a:extLst>
              <a:ext uri="{FF2B5EF4-FFF2-40B4-BE49-F238E27FC236}">
                <a16:creationId xmlns:a16="http://schemas.microsoft.com/office/drawing/2014/main" id="{031DB425-5C4A-4E45-807B-D9FFDB3DD0BD}"/>
              </a:ext>
            </a:extLst>
          </p:cNvPr>
          <p:cNvPicPr>
            <a:picLocks noChangeAspect="1"/>
          </p:cNvPicPr>
          <p:nvPr/>
        </p:nvPicPr>
        <p:blipFill>
          <a:blip r:embed="rId6"/>
          <a:stretch>
            <a:fillRect/>
          </a:stretch>
        </p:blipFill>
        <p:spPr>
          <a:xfrm>
            <a:off x="4710137" y="1601242"/>
            <a:ext cx="4081624" cy="2613800"/>
          </a:xfrm>
          <a:prstGeom prst="rect">
            <a:avLst/>
          </a:prstGeom>
        </p:spPr>
      </p:pic>
    </p:spTree>
    <p:extLst>
      <p:ext uri="{BB962C8B-B14F-4D97-AF65-F5344CB8AC3E}">
        <p14:creationId xmlns:p14="http://schemas.microsoft.com/office/powerpoint/2010/main" val="37478685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1669517" y="159519"/>
            <a:ext cx="61863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范畴论可简化复杂的计算过程</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10" name="矩形 35"/>
          <p:cNvSpPr>
            <a:spLocks noChangeArrowheads="1"/>
          </p:cNvSpPr>
          <p:nvPr/>
        </p:nvSpPr>
        <p:spPr bwMode="auto">
          <a:xfrm>
            <a:off x="-458736" y="1002313"/>
            <a:ext cx="60081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s-ES" sz="1400" kern="1200" dirty="0" err="1">
                <a:solidFill>
                  <a:srgbClr val="FFFFFF"/>
                </a:solidFill>
                <a:latin typeface="STXinwei" panose="02010800040101010101" pitchFamily="2" charset="-122"/>
                <a:ea typeface="STXinwei" panose="02010800040101010101" pitchFamily="2" charset="-122"/>
                <a:cs typeface="+mn-cs"/>
              </a:rPr>
              <a:t>Represents</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b="1" kern="1200" dirty="0">
                <a:solidFill>
                  <a:srgbClr val="FFFFFF"/>
                </a:solidFill>
                <a:latin typeface="STXinwei" panose="02010800040101010101" pitchFamily="2" charset="-122"/>
                <a:ea typeface="STXinwei" panose="02010800040101010101" pitchFamily="2" charset="-122"/>
                <a:cs typeface="+mn-cs"/>
              </a:rPr>
              <a:t>ONLY SOME </a:t>
            </a:r>
            <a:r>
              <a:rPr lang="es-ES" sz="1400" kern="1200" dirty="0" err="1">
                <a:solidFill>
                  <a:srgbClr val="FFFFFF"/>
                </a:solidFill>
                <a:latin typeface="STXinwei" panose="02010800040101010101" pitchFamily="2" charset="-122"/>
                <a:ea typeface="STXinwei" panose="02010800040101010101" pitchFamily="2" charset="-122"/>
                <a:cs typeface="+mn-cs"/>
              </a:rPr>
              <a:t>possible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trajectories</a:t>
            </a:r>
            <a:r>
              <a:rPr lang="es-ES" sz="1400" kern="1200" dirty="0">
                <a:solidFill>
                  <a:srgbClr val="FFFFFF"/>
                </a:solidFill>
                <a:latin typeface="STXinwei" panose="02010800040101010101" pitchFamily="2" charset="-122"/>
                <a:ea typeface="STXinwei" panose="02010800040101010101" pitchFamily="2" charset="-122"/>
                <a:cs typeface="+mn-cs"/>
              </a:rPr>
              <a:t> to </a:t>
            </a:r>
            <a:r>
              <a:rPr lang="es-ES" sz="1400" kern="1200" dirty="0" err="1">
                <a:solidFill>
                  <a:srgbClr val="FFFFFF"/>
                </a:solidFill>
                <a:latin typeface="STXinwei" panose="02010800040101010101" pitchFamily="2" charset="-122"/>
                <a:ea typeface="STXinwei" panose="02010800040101010101" pitchFamily="2" charset="-122"/>
                <a:cs typeface="+mn-cs"/>
              </a:rPr>
              <a:t>the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moon</a:t>
            </a:r>
            <a:endParaRPr lang="es-ES" sz="1400" kern="1200" dirty="0">
              <a:solidFill>
                <a:srgbClr val="FFFFFF"/>
              </a:solidFill>
              <a:latin typeface="STXinwei" panose="02010800040101010101" pitchFamily="2" charset="-122"/>
              <a:ea typeface="STXinwei" panose="02010800040101010101" pitchFamily="2" charset="-122"/>
              <a:cs typeface="+mn-cs"/>
            </a:endParaRPr>
          </a:p>
          <a:p>
            <a:pPr algn="ctr" defTabSz="685766">
              <a:buClrTx/>
            </a:pPr>
            <a:endParaRPr lang="en-GB" sz="1400" kern="1200" dirty="0">
              <a:solidFill>
                <a:srgbClr val="000000"/>
              </a:solidFill>
              <a:latin typeface="STXinwei" panose="02010800040101010101" pitchFamily="2" charset="-122"/>
              <a:ea typeface="STXinwei" panose="02010800040101010101" pitchFamily="2" charset="-122"/>
              <a:cs typeface="+mn-cs"/>
            </a:endParaRPr>
          </a:p>
        </p:txBody>
      </p:sp>
      <p:sp>
        <p:nvSpPr>
          <p:cNvPr id="11" name="10 Rectángulo"/>
          <p:cNvSpPr/>
          <p:nvPr/>
        </p:nvSpPr>
        <p:spPr>
          <a:xfrm>
            <a:off x="5293272" y="901345"/>
            <a:ext cx="3617093" cy="984629"/>
          </a:xfrm>
          <a:prstGeom prst="rect">
            <a:avLst/>
          </a:prstGeom>
        </p:spPr>
        <p:txBody>
          <a:bodyPr wrap="square">
            <a:spAutoFit/>
          </a:bodyPr>
          <a:lstStyle/>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NKS 2004, MIT</a:t>
            </a:r>
            <a:br>
              <a:rPr lang="en-US" altLang="ja-JP" sz="1200" kern="1200" dirty="0">
                <a:solidFill>
                  <a:srgbClr val="E7E6E6"/>
                </a:solidFill>
                <a:latin typeface="STXinwei" panose="02010800040101010101" pitchFamily="2" charset="-122"/>
                <a:ea typeface="STXinwei" panose="02010800040101010101" pitchFamily="2" charset="-122"/>
                <a:cs typeface="Arial" charset="0"/>
              </a:rPr>
            </a:br>
            <a:r>
              <a:rPr lang="en-US" altLang="ja-JP" sz="1200" kern="1200" dirty="0">
                <a:solidFill>
                  <a:srgbClr val="E7E6E6"/>
                </a:solidFill>
                <a:latin typeface="STXinwei" panose="02010800040101010101" pitchFamily="2" charset="-122"/>
                <a:ea typeface="STXinwei" panose="02010800040101010101" pitchFamily="2" charset="-122"/>
                <a:cs typeface="Arial" charset="0"/>
              </a:rPr>
              <a:t>A New Kind of Language for Complex Engineering Systems </a:t>
            </a:r>
          </a:p>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Case Study: NASA’s Apollo Program</a:t>
            </a:r>
            <a:br>
              <a:rPr lang="en-US" altLang="ja-JP" sz="1200" kern="1200" dirty="0">
                <a:latin typeface="STXinwei" panose="02010800040101010101" pitchFamily="2" charset="-122"/>
                <a:ea typeface="STXinwei" panose="02010800040101010101" pitchFamily="2" charset="-122"/>
                <a:cs typeface="Arial" charset="0"/>
              </a:rPr>
            </a:br>
            <a:r>
              <a:rPr lang="en-US" altLang="ja-JP" sz="1200" kern="1200" dirty="0">
                <a:solidFill>
                  <a:srgbClr val="ED7D31"/>
                </a:solidFill>
                <a:latin typeface="STXinwei" panose="02010800040101010101" pitchFamily="2" charset="-122"/>
                <a:ea typeface="STXinwei" panose="02010800040101010101" pitchFamily="2" charset="-122"/>
                <a:cs typeface="Arial" charset="0"/>
              </a:rPr>
              <a:t>Benjamin Koo</a:t>
            </a:r>
          </a:p>
          <a:p>
            <a:pPr defTabSz="685766">
              <a:lnSpc>
                <a:spcPct val="80000"/>
              </a:lnSpc>
              <a:buClrTx/>
            </a:pPr>
            <a:r>
              <a:rPr lang="en-US" altLang="ja-JP" sz="1200" kern="1200" dirty="0">
                <a:solidFill>
                  <a:srgbClr val="ED7D31"/>
                </a:solidFill>
                <a:latin typeface="STXinwei" panose="02010800040101010101" pitchFamily="2" charset="-122"/>
                <a:ea typeface="STXinwei" panose="02010800040101010101" pitchFamily="2" charset="-122"/>
                <a:cs typeface="Arial" charset="0"/>
              </a:rPr>
              <a:t>Edward F. Crawley</a:t>
            </a:r>
            <a:endParaRPr lang="es-ES" sz="1200" kern="1200" dirty="0">
              <a:latin typeface="STXinwei" panose="02010800040101010101" pitchFamily="2" charset="-122"/>
              <a:ea typeface="STXinwei" panose="02010800040101010101" pitchFamily="2" charset="-122"/>
              <a:cs typeface="Arial" charset="0"/>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24844775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zh-TW" altLang="en-US" sz="4950" dirty="0">
                <a:solidFill>
                  <a:prstClr val="white"/>
                </a:solidFill>
                <a:latin typeface="STXinwei" panose="02010800040101010101" pitchFamily="2" charset="-122"/>
                <a:ea typeface="STXinwei" panose="02010800040101010101" pitchFamily="2" charset="-122"/>
              </a:rPr>
              <a:t>完全没有算数逻辑的学科</a:t>
            </a:r>
            <a:r>
              <a:rPr lang="zh-CN" altLang="en-US" sz="4950" dirty="0">
                <a:solidFill>
                  <a:prstClr val="white"/>
                </a:solidFill>
                <a:latin typeface="STXinwei" panose="02010800040101010101" pitchFamily="2" charset="-122"/>
                <a:ea typeface="STXinwei" panose="02010800040101010101" pitchFamily="2" charset="-122"/>
              </a:rPr>
              <a:t>，</a:t>
            </a:r>
            <a:r>
              <a:rPr lang="zh-TW" altLang="en-US" sz="4950" dirty="0">
                <a:solidFill>
                  <a:prstClr val="white"/>
                </a:solidFill>
                <a:latin typeface="STXinwei" panose="02010800040101010101" pitchFamily="2" charset="-122"/>
                <a:ea typeface="STXinwei" panose="02010800040101010101" pitchFamily="2" charset="-122"/>
              </a:rPr>
              <a:t>不便成为科学</a:t>
            </a:r>
            <a:r>
              <a:rPr lang="zh-CN" altLang="en-US" sz="4950" dirty="0">
                <a:solidFill>
                  <a:prstClr val="white"/>
                </a:solidFill>
                <a:latin typeface="STXinwei" panose="02010800040101010101" pitchFamily="2" charset="-122"/>
                <a:ea typeface="STXinwei" panose="02010800040101010101" pitchFamily="2" charset="-122"/>
              </a:rPr>
              <a:t>！</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6252870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E7C771-F0FF-A14B-A0EA-A53F6D6C4C2D}"/>
              </a:ext>
            </a:extLst>
          </p:cNvPr>
          <p:cNvSpPr/>
          <p:nvPr/>
        </p:nvSpPr>
        <p:spPr>
          <a:xfrm>
            <a:off x="697042" y="79173"/>
            <a:ext cx="8308595" cy="4834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外部因素</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描述会</a:t>
            </a:r>
            <a:r>
              <a:rPr lang="zh-CN" altLang="en-US" sz="2100" kern="1200" dirty="0">
                <a:solidFill>
                  <a:prstClr val="white"/>
                </a:solidFill>
                <a:latin typeface="STXinwei" panose="02010800040101010101" pitchFamily="2" charset="-122"/>
                <a:ea typeface="STXinwei" panose="02010800040101010101" pitchFamily="2" charset="-122"/>
              </a:rPr>
              <a:t> </a:t>
            </a:r>
            <a:r>
              <a:rPr lang="zh-TW" altLang="en-US" sz="2100" kern="1200" dirty="0">
                <a:solidFill>
                  <a:srgbClr val="FFC000"/>
                </a:solidFill>
                <a:latin typeface="STXinwei" panose="02010800040101010101" pitchFamily="2" charset="-122"/>
                <a:ea typeface="STXinwei" panose="02010800040101010101" pitchFamily="2" charset="-122"/>
              </a:rPr>
              <a:t>渗透</a:t>
            </a:r>
            <a:r>
              <a:rPr lang="en-US" altLang="zh-CN" sz="2100" kern="1200" dirty="0">
                <a:solidFill>
                  <a:srgbClr val="FFC000"/>
                </a:solidFill>
                <a:latin typeface="STXinwei" panose="02010800040101010101" pitchFamily="2" charset="-122"/>
                <a:ea typeface="STXinwei" panose="02010800040101010101" pitchFamily="2" charset="-122"/>
              </a:rPr>
              <a:t>/</a:t>
            </a:r>
            <a:r>
              <a:rPr lang="zh-TW" altLang="en-US" sz="2100" kern="1200" dirty="0">
                <a:solidFill>
                  <a:srgbClr val="FFC000"/>
                </a:solidFill>
                <a:latin typeface="STXinwei" panose="02010800040101010101" pitchFamily="2" charset="-122"/>
                <a:ea typeface="STXinwei" panose="02010800040101010101" pitchFamily="2" charset="-122"/>
              </a:rPr>
              <a:t>穿透</a:t>
            </a:r>
            <a:r>
              <a:rPr lang="en-US" altLang="zh-CN" sz="2100" kern="1200" dirty="0">
                <a:solidFill>
                  <a:srgbClr val="FFC000"/>
                </a:solidFill>
                <a:latin typeface="STXinwei" panose="02010800040101010101" pitchFamily="2" charset="-122"/>
                <a:ea typeface="STXinwei" panose="02010800040101010101" pitchFamily="2" charset="-122"/>
              </a:rPr>
              <a:t> </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运营背景</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 边界的关键因素</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6" name="Rectangle 5">
            <a:extLst>
              <a:ext uri="{FF2B5EF4-FFF2-40B4-BE49-F238E27FC236}">
                <a16:creationId xmlns:a16="http://schemas.microsoft.com/office/drawing/2014/main" id="{723E1AFA-44E2-FF4F-BA5F-6416DAF875E2}"/>
              </a:ext>
            </a:extLst>
          </p:cNvPr>
          <p:cNvSpPr/>
          <p:nvPr/>
        </p:nvSpPr>
        <p:spPr>
          <a:xfrm>
            <a:off x="1109801" y="668818"/>
            <a:ext cx="7483077" cy="36550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zh-TW" altLang="en-US" sz="2100" kern="1200" dirty="0">
                <a:solidFill>
                  <a:srgbClr val="0070C0"/>
                </a:solidFill>
                <a:latin typeface="STXinwei" panose="02010800040101010101" pitchFamily="2" charset="-122"/>
                <a:ea typeface="STXinwei" panose="02010800040101010101" pitchFamily="2" charset="-122"/>
              </a:rPr>
              <a:t>运营背景</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包括宏观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中观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微观时空场域的常用</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标签</a:t>
            </a:r>
            <a:r>
              <a:rPr lang="zh-CN" altLang="en-US" sz="2100" kern="1200" dirty="0">
                <a:solidFill>
                  <a:srgbClr val="0070C0"/>
                </a:solidFill>
                <a:latin typeface="STXinwei" panose="02010800040101010101" pitchFamily="2" charset="-122"/>
                <a:ea typeface="STXinwei" panose="02010800040101010101" pitchFamily="2" charset="-122"/>
              </a:rPr>
              <a:t>”</a:t>
            </a:r>
            <a:endParaRPr lang="en-US" sz="2100" kern="1200" dirty="0">
              <a:solidFill>
                <a:srgbClr val="0070C0"/>
              </a:solidFill>
              <a:latin typeface="STXinwei" panose="02010800040101010101" pitchFamily="2" charset="-122"/>
              <a:ea typeface="STXinwei" panose="02010800040101010101" pitchFamily="2" charset="-122"/>
            </a:endParaRPr>
          </a:p>
        </p:txBody>
      </p:sp>
      <p:sp>
        <p:nvSpPr>
          <p:cNvPr id="7" name="Rounded Rectangle 6">
            <a:extLst>
              <a:ext uri="{FF2B5EF4-FFF2-40B4-BE49-F238E27FC236}">
                <a16:creationId xmlns:a16="http://schemas.microsoft.com/office/drawing/2014/main" id="{F77693C7-D2FB-7D49-BB8C-1551E742D782}"/>
              </a:ext>
            </a:extLst>
          </p:cNvPr>
          <p:cNvSpPr/>
          <p:nvPr/>
        </p:nvSpPr>
        <p:spPr>
          <a:xfrm>
            <a:off x="1279445" y="114182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目标</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以在特定场域中达到欲求效果的</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一个项目</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函数</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箭头</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统一标签的别名</a:t>
            </a:r>
            <a:endParaRPr lang="en-US" sz="1500" kern="1200" dirty="0">
              <a:solidFill>
                <a:prstClr val="white"/>
              </a:solidFill>
              <a:latin typeface="STXinwei" panose="02010800040101010101" pitchFamily="2" charset="-122"/>
              <a:ea typeface="STXinwei" panose="02010800040101010101" pitchFamily="2" charset="-122"/>
            </a:endParaRPr>
          </a:p>
        </p:txBody>
      </p:sp>
      <p:sp>
        <p:nvSpPr>
          <p:cNvPr id="8" name="Left Arrow 7">
            <a:extLst>
              <a:ext uri="{FF2B5EF4-FFF2-40B4-BE49-F238E27FC236}">
                <a16:creationId xmlns:a16="http://schemas.microsoft.com/office/drawing/2014/main" id="{63980B26-59CF-0C44-A2CE-74F4B7D85F40}"/>
              </a:ext>
            </a:extLst>
          </p:cNvPr>
          <p:cNvSpPr/>
          <p:nvPr/>
        </p:nvSpPr>
        <p:spPr>
          <a:xfrm>
            <a:off x="2762871" y="2439500"/>
            <a:ext cx="4033311" cy="1835102"/>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zh-TW" altLang="en-US" sz="1800" kern="1200" dirty="0">
                <a:solidFill>
                  <a:prstClr val="white"/>
                </a:solidFill>
                <a:latin typeface="STXinwei" panose="02010800040101010101" pitchFamily="2" charset="-122"/>
                <a:ea typeface="STXinwei" panose="02010800040101010101" pitchFamily="2" charset="-122"/>
              </a:rPr>
              <a:t>项目或函数的实现过程</a:t>
            </a:r>
            <a:r>
              <a:rPr lang="en-US" altLang="zh-CN" sz="1800" kern="1200" dirty="0">
                <a:solidFill>
                  <a:prstClr val="white"/>
                </a:solidFill>
                <a:latin typeface="STXinwei" panose="02010800040101010101" pitchFamily="2" charset="-122"/>
                <a:ea typeface="STXinwei" panose="02010800040101010101" pitchFamily="2" charset="-122"/>
              </a:rPr>
              <a:t>/</a:t>
            </a:r>
            <a:r>
              <a:rPr lang="zh-TW" altLang="en-US" sz="1800" kern="1200" dirty="0">
                <a:solidFill>
                  <a:prstClr val="white"/>
                </a:solidFill>
                <a:latin typeface="STXinwei" panose="02010800040101010101" pitchFamily="2" charset="-122"/>
                <a:ea typeface="STXinwei" panose="02010800040101010101" pitchFamily="2" charset="-122"/>
              </a:rPr>
              <a:t>算法细节</a:t>
            </a:r>
            <a:endParaRPr lang="en-US" altLang="zh-TW" sz="1800" kern="1200" dirty="0">
              <a:solidFill>
                <a:prstClr val="white"/>
              </a:solidFill>
              <a:latin typeface="STXinwei" panose="02010800040101010101" pitchFamily="2" charset="-122"/>
              <a:ea typeface="STXinwei" panose="02010800040101010101" pitchFamily="2" charset="-122"/>
            </a:endParaRPr>
          </a:p>
          <a:p>
            <a:pPr algn="ctr" defTabSz="685800">
              <a:buClrTx/>
            </a:pPr>
            <a:r>
              <a:rPr lang="zh-TW" altLang="en-US" sz="1200" kern="1200" dirty="0">
                <a:solidFill>
                  <a:srgbClr val="FFC000"/>
                </a:solidFill>
                <a:latin typeface="STXinwei" panose="02010800040101010101" pitchFamily="2" charset="-122"/>
                <a:ea typeface="STXinwei" panose="02010800040101010101" pitchFamily="2" charset="-122"/>
              </a:rPr>
              <a:t>每一个实现过程与算法也可以被统一的标签来命名</a:t>
            </a:r>
            <a:endParaRPr lang="en-US" sz="1200" kern="1200" dirty="0">
              <a:solidFill>
                <a:srgbClr val="FFC000"/>
              </a:solidFill>
              <a:latin typeface="STXinwei" panose="02010800040101010101" pitchFamily="2" charset="-122"/>
              <a:ea typeface="STXinwei" panose="02010800040101010101" pitchFamily="2" charset="-122"/>
            </a:endParaRPr>
          </a:p>
        </p:txBody>
      </p:sp>
      <p:sp>
        <p:nvSpPr>
          <p:cNvPr id="9" name="Rounded Rectangle 8">
            <a:extLst>
              <a:ext uri="{FF2B5EF4-FFF2-40B4-BE49-F238E27FC236}">
                <a16:creationId xmlns:a16="http://schemas.microsoft.com/office/drawing/2014/main" id="{E3768827-28BB-E24C-B85A-08F3EBF6AAFA}"/>
              </a:ext>
            </a:extLst>
          </p:cNvPr>
          <p:cNvSpPr/>
          <p:nvPr/>
        </p:nvSpPr>
        <p:spPr>
          <a:xfrm>
            <a:off x="1267583" y="180639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效果检验</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为了达成目标的</a:t>
            </a:r>
            <a:r>
              <a:rPr lang="zh-TW" altLang="en-US" sz="2100" kern="1200" dirty="0">
                <a:solidFill>
                  <a:srgbClr val="FFC000"/>
                </a:solidFill>
                <a:latin typeface="STXinwei" panose="02010800040101010101" pitchFamily="2" charset="-122"/>
                <a:ea typeface="STXinwei" panose="02010800040101010101" pitchFamily="2" charset="-122"/>
              </a:rPr>
              <a:t>输出</a:t>
            </a:r>
            <a:r>
              <a:rPr lang="zh-TW" altLang="en-US" sz="2100" kern="1200" dirty="0">
                <a:solidFill>
                  <a:prstClr val="white"/>
                </a:solidFill>
                <a:latin typeface="STXinwei" panose="02010800040101010101" pitchFamily="2" charset="-122"/>
                <a:ea typeface="STXinwei" panose="02010800040101010101" pitchFamily="2" charset="-122"/>
              </a:rPr>
              <a:t>效果与</a:t>
            </a:r>
            <a:r>
              <a:rPr lang="zh-TW" altLang="en-US" sz="2100" kern="1200" dirty="0">
                <a:solidFill>
                  <a:srgbClr val="FFC000"/>
                </a:solidFill>
                <a:latin typeface="STXinwei" panose="02010800040101010101" pitchFamily="2" charset="-122"/>
                <a:ea typeface="STXinwei" panose="02010800040101010101" pitchFamily="2" charset="-122"/>
              </a:rPr>
              <a:t>输入</a:t>
            </a:r>
            <a:r>
              <a:rPr lang="zh-TW" altLang="en-US" sz="2100" kern="1200" dirty="0">
                <a:solidFill>
                  <a:prstClr val="white"/>
                </a:solidFill>
                <a:latin typeface="STXinwei" panose="02010800040101010101" pitchFamily="2" charset="-122"/>
                <a:ea typeface="STXinwei" panose="02010800040101010101" pitchFamily="2" charset="-122"/>
              </a:rPr>
              <a:t>资源的检验条件</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0" name="Rounded Rectangle 9">
            <a:extLst>
              <a:ext uri="{FF2B5EF4-FFF2-40B4-BE49-F238E27FC236}">
                <a16:creationId xmlns:a16="http://schemas.microsoft.com/office/drawing/2014/main" id="{00CDCB23-DB33-4241-9FFD-37BA227F2DED}"/>
              </a:ext>
            </a:extLst>
          </p:cNvPr>
          <p:cNvSpPr/>
          <p:nvPr/>
        </p:nvSpPr>
        <p:spPr>
          <a:xfrm>
            <a:off x="1256708" y="238427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输出结果</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1" name="Rounded Rectangle 10">
            <a:extLst>
              <a:ext uri="{FF2B5EF4-FFF2-40B4-BE49-F238E27FC236}">
                <a16:creationId xmlns:a16="http://schemas.microsoft.com/office/drawing/2014/main" id="{EB76D101-387D-EA4E-8541-96E8467F1AD6}"/>
              </a:ext>
            </a:extLst>
          </p:cNvPr>
          <p:cNvSpPr/>
          <p:nvPr/>
        </p:nvSpPr>
        <p:spPr>
          <a:xfrm>
            <a:off x="6989870" y="245620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输入资源</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2" name="Rounded Rectangle 4">
            <a:extLst>
              <a:ext uri="{FF2B5EF4-FFF2-40B4-BE49-F238E27FC236}">
                <a16:creationId xmlns:a16="http://schemas.microsoft.com/office/drawing/2014/main" id="{498FE026-211D-458F-A799-4CC0C4FDFD6D}"/>
              </a:ext>
            </a:extLst>
          </p:cNvPr>
          <p:cNvSpPr/>
          <p:nvPr/>
        </p:nvSpPr>
        <p:spPr>
          <a:xfrm>
            <a:off x="787015" y="284538"/>
            <a:ext cx="8152374" cy="20107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 name="矩形: 圆顶角 2">
            <a:extLst>
              <a:ext uri="{FF2B5EF4-FFF2-40B4-BE49-F238E27FC236}">
                <a16:creationId xmlns:a16="http://schemas.microsoft.com/office/drawing/2014/main" id="{DCFCEFE8-26A8-4AFC-8515-55EB08C5033F}"/>
              </a:ext>
            </a:extLst>
          </p:cNvPr>
          <p:cNvSpPr/>
          <p:nvPr/>
        </p:nvSpPr>
        <p:spPr>
          <a:xfrm>
            <a:off x="2686050" y="231303"/>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抽象规范</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5" name="矩形: 圆角 4">
            <a:extLst>
              <a:ext uri="{FF2B5EF4-FFF2-40B4-BE49-F238E27FC236}">
                <a16:creationId xmlns:a16="http://schemas.microsoft.com/office/drawing/2014/main" id="{A16DCF6E-5058-4A0B-BE2C-4A6821B66899}"/>
              </a:ext>
            </a:extLst>
          </p:cNvPr>
          <p:cNvSpPr/>
          <p:nvPr/>
        </p:nvSpPr>
        <p:spPr>
          <a:xfrm>
            <a:off x="787015" y="2295335"/>
            <a:ext cx="8152374" cy="201079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defTabSz="685800">
              <a:buClrTx/>
            </a:pPr>
            <a:endParaRPr lang="en-US" sz="1350" kern="1200">
              <a:solidFill>
                <a:prstClr val="black"/>
              </a:solidFill>
              <a:latin typeface="Calibri"/>
            </a:endParaRPr>
          </a:p>
        </p:txBody>
      </p:sp>
      <p:sp>
        <p:nvSpPr>
          <p:cNvPr id="14" name="矩形: 圆顶角 13">
            <a:extLst>
              <a:ext uri="{FF2B5EF4-FFF2-40B4-BE49-F238E27FC236}">
                <a16:creationId xmlns:a16="http://schemas.microsoft.com/office/drawing/2014/main" id="{969A6403-8548-4E2A-8B1F-0D2BD28BA073}"/>
              </a:ext>
            </a:extLst>
          </p:cNvPr>
          <p:cNvSpPr/>
          <p:nvPr/>
        </p:nvSpPr>
        <p:spPr>
          <a:xfrm>
            <a:off x="2962836" y="2346756"/>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具体实现过程</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15" name="Curved Right Arrow 31">
            <a:extLst>
              <a:ext uri="{FF2B5EF4-FFF2-40B4-BE49-F238E27FC236}">
                <a16:creationId xmlns:a16="http://schemas.microsoft.com/office/drawing/2014/main" id="{96E8126C-1F13-43FA-84EB-38B49BD05057}"/>
              </a:ext>
            </a:extLst>
          </p:cNvPr>
          <p:cNvSpPr/>
          <p:nvPr/>
        </p:nvSpPr>
        <p:spPr>
          <a:xfrm rot="10800000" flipH="1" flipV="1">
            <a:off x="3715576" y="2124711"/>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16" name="Curved Right Arrow 30">
            <a:extLst>
              <a:ext uri="{FF2B5EF4-FFF2-40B4-BE49-F238E27FC236}">
                <a16:creationId xmlns:a16="http://schemas.microsoft.com/office/drawing/2014/main" id="{A82603E8-A8FB-4DD2-BDA2-FFE4F3441950}"/>
              </a:ext>
            </a:extLst>
          </p:cNvPr>
          <p:cNvSpPr/>
          <p:nvPr/>
        </p:nvSpPr>
        <p:spPr>
          <a:xfrm flipH="1" flipV="1">
            <a:off x="5819439" y="212505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119601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715581"/>
          </a:xfrm>
          <a:prstGeom prst="rect">
            <a:avLst/>
          </a:prstGeom>
          <a:noFill/>
        </p:spPr>
        <p:txBody>
          <a:bodyPr wrap="square" rtlCol="0">
            <a:spAutoFit/>
          </a:bodyPr>
          <a:lstStyle/>
          <a:p>
            <a:pPr lvl="1" algn="ctr"/>
            <a:r>
              <a:rPr lang="zh-CN" altLang="en-US" sz="4050" b="1" dirty="0">
                <a:solidFill>
                  <a:schemeClr val="bg1"/>
                </a:solidFill>
                <a:latin typeface="STXingkai" panose="02010800040101010101" pitchFamily="2" charset="-122"/>
                <a:ea typeface="STXingkai" panose="02010800040101010101" pitchFamily="2" charset="-122"/>
              </a:rPr>
              <a:t>认知技能来自隐喻</a:t>
            </a:r>
            <a:endParaRPr lang="zh-CN" altLang="en-US" sz="2700" dirty="0">
              <a:solidFill>
                <a:schemeClr val="bg1"/>
              </a:solidFill>
              <a:latin typeface="STXingkai" panose="02010800040101010101" pitchFamily="2" charset="-122"/>
              <a:ea typeface="STXingkai" panose="02010800040101010101" pitchFamily="2"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STXingkai" panose="02010800040101010101" pitchFamily="2" charset="-122"/>
                <a:ea typeface="STXingkai" panose="02010800040101010101" pitchFamily="2" charset="-122"/>
              </a:rPr>
              <a:t>本体隐喻：脑中的概念与实体世界的联系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已熟悉的词汇</a:t>
            </a:r>
            <a:r>
              <a:rPr lang="en-US" altLang="zh-CN" sz="2700" dirty="0">
                <a:solidFill>
                  <a:schemeClr val="bg1"/>
                </a:solidFill>
                <a:latin typeface="STXingkai" panose="02010800040101010101" pitchFamily="2" charset="-122"/>
                <a:ea typeface="STXingkai" panose="02010800040101010101" pitchFamily="2" charset="-122"/>
              </a:rPr>
              <a:t> </a:t>
            </a:r>
            <a:r>
              <a:rPr lang="zh-CN" altLang="en-US" sz="2700" dirty="0">
                <a:solidFill>
                  <a:schemeClr val="bg1"/>
                </a:solidFill>
                <a:latin typeface="STXingkai" panose="02010800040101010101" pitchFamily="2" charset="-122"/>
                <a:ea typeface="STXingkai" panose="02010800040101010101" pitchFamily="2" charset="-122"/>
              </a:rPr>
              <a:t>（如桌椅、门窗、飞禽走兽。。。）</a:t>
            </a:r>
            <a:endParaRPr lang="en-US" altLang="zh-CN" sz="2700" dirty="0">
              <a:solidFill>
                <a:schemeClr val="bg1"/>
              </a:solidFill>
              <a:latin typeface="STXingkai" panose="02010800040101010101" pitchFamily="2" charset="-122"/>
              <a:ea typeface="STXingkai" panose="02010800040101010101" pitchFamily="2" charset="-122"/>
            </a:endParaRPr>
          </a:p>
          <a:p>
            <a:pPr lvl="1"/>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空间隐喻：各物品或概念单元的时空定位关系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物件中的上下左右、事件发生的前后（偏序关系）</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社会地位、亲属联系的高低大小关系</a:t>
            </a:r>
            <a:endParaRPr lang="en-US" altLang="zh-CN" sz="2700" dirty="0">
              <a:solidFill>
                <a:schemeClr val="bg1"/>
              </a:solidFill>
              <a:latin typeface="STXingkai" panose="02010800040101010101" pitchFamily="2" charset="-122"/>
              <a:ea typeface="STXingkai" panose="02010800040101010101" pitchFamily="2" charset="-122"/>
            </a:endParaRPr>
          </a:p>
          <a:p>
            <a:pPr marL="342900" lvl="1" indent="0">
              <a:buNone/>
            </a:pPr>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系统隐喻：整套物品（事件）的结构类似性</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机器人对应与木流牛马</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计算机的作业系统对应与国家的宪章</a:t>
            </a:r>
            <a:endParaRPr lang="en-US" altLang="zh-CN" sz="27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5102272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不论群体或是个人的“认知”都可用隐喻来解释</a:t>
            </a:r>
            <a:endParaRPr lang="zh-CN" altLang="en-US" sz="1050" dirty="0">
              <a:solidFill>
                <a:schemeClr val="bg1"/>
              </a:solidFill>
              <a:latin typeface="黑体" panose="02010609060101010101" pitchFamily="49" charset="-122"/>
              <a:ea typeface="黑体" panose="02010609060101010101" pitchFamily="49" charset="-122"/>
            </a:endParaRPr>
          </a:p>
        </p:txBody>
      </p:sp>
      <p:graphicFrame>
        <p:nvGraphicFramePr>
          <p:cNvPr id="2" name="Table 1"/>
          <p:cNvGraphicFramePr>
            <a:graphicFrameLocks noGrp="1"/>
          </p:cNvGraphicFramePr>
          <p:nvPr>
            <p:extLst>
              <p:ext uri="{D42A27DB-BD31-4B8C-83A1-F6EECF244321}">
                <p14:modId xmlns:p14="http://schemas.microsoft.com/office/powerpoint/2010/main" val="2571197624"/>
              </p:ext>
            </p:extLst>
          </p:nvPr>
        </p:nvGraphicFramePr>
        <p:xfrm>
          <a:off x="1213421" y="1366768"/>
          <a:ext cx="6768492" cy="3525762"/>
        </p:xfrm>
        <a:graphic>
          <a:graphicData uri="http://schemas.openxmlformats.org/drawingml/2006/table">
            <a:tbl>
              <a:tblPr firstRow="1" bandRow="1">
                <a:tableStyleId>{5C22544A-7EE6-4342-B048-85BDC9FD1C3A}</a:tableStyleId>
              </a:tblPr>
              <a:tblGrid>
                <a:gridCol w="2256164">
                  <a:extLst>
                    <a:ext uri="{9D8B030D-6E8A-4147-A177-3AD203B41FA5}">
                      <a16:colId xmlns:a16="http://schemas.microsoft.com/office/drawing/2014/main" val="20000"/>
                    </a:ext>
                  </a:extLst>
                </a:gridCol>
                <a:gridCol w="2256164">
                  <a:extLst>
                    <a:ext uri="{9D8B030D-6E8A-4147-A177-3AD203B41FA5}">
                      <a16:colId xmlns:a16="http://schemas.microsoft.com/office/drawing/2014/main" val="20001"/>
                    </a:ext>
                  </a:extLst>
                </a:gridCol>
                <a:gridCol w="2256164">
                  <a:extLst>
                    <a:ext uri="{9D8B030D-6E8A-4147-A177-3AD203B41FA5}">
                      <a16:colId xmlns:a16="http://schemas.microsoft.com/office/drawing/2014/main" val="20002"/>
                    </a:ext>
                  </a:extLst>
                </a:gridCol>
              </a:tblGrid>
              <a:tr h="637782">
                <a:tc>
                  <a:txBody>
                    <a:bodyPr/>
                    <a:lstStyle/>
                    <a:p>
                      <a:pPr algn="ctr"/>
                      <a:r>
                        <a:rPr lang="zh-CN" altLang="en-US" sz="1600" dirty="0"/>
                        <a:t>认知科学</a:t>
                      </a:r>
                      <a:endParaRPr lang="en-US" sz="1600" dirty="0"/>
                    </a:p>
                  </a:txBody>
                  <a:tcPr marL="68580" marR="68580" marT="34290" marB="34290"/>
                </a:tc>
                <a:tc>
                  <a:txBody>
                    <a:bodyPr/>
                    <a:lstStyle/>
                    <a:p>
                      <a:pPr algn="ctr"/>
                      <a:r>
                        <a:rPr lang="zh-CN" altLang="en-US" sz="1600" dirty="0"/>
                        <a:t>数学（范畴论）</a:t>
                      </a:r>
                      <a:endParaRPr lang="en-US" sz="1600" dirty="0"/>
                    </a:p>
                  </a:txBody>
                  <a:tcPr marL="68580" marR="68580" marT="34290" marB="34290"/>
                </a:tc>
                <a:tc>
                  <a:txBody>
                    <a:bodyPr/>
                    <a:lstStyle/>
                    <a:p>
                      <a:pPr algn="ctr"/>
                      <a:r>
                        <a:rPr lang="zh-CN" altLang="en-US" sz="1600" dirty="0"/>
                        <a:t>社会学</a:t>
                      </a:r>
                      <a:endParaRPr lang="en-US" sz="1600" dirty="0"/>
                    </a:p>
                  </a:txBody>
                  <a:tcPr marL="68580" marR="68580" marT="34290" marB="34290"/>
                </a:tc>
                <a:extLst>
                  <a:ext uri="{0D108BD9-81ED-4DB2-BD59-A6C34878D82A}">
                    <a16:rowId xmlns:a16="http://schemas.microsoft.com/office/drawing/2014/main" val="10000"/>
                  </a:ext>
                </a:extLst>
              </a:tr>
              <a:tr h="646813">
                <a:tc>
                  <a:txBody>
                    <a:bodyPr/>
                    <a:lstStyle/>
                    <a:p>
                      <a:pPr algn="ctr"/>
                      <a:r>
                        <a:rPr lang="zh-CN" altLang="en-US" sz="1600" dirty="0"/>
                        <a:t>本体隐喻</a:t>
                      </a:r>
                      <a:endParaRPr lang="en-US" sz="1600" dirty="0"/>
                    </a:p>
                  </a:txBody>
                  <a:tcPr marL="68580" marR="68580" marT="34290" marB="34290"/>
                </a:tc>
                <a:tc>
                  <a:txBody>
                    <a:bodyPr/>
                    <a:lstStyle/>
                    <a:p>
                      <a:pPr algn="ctr"/>
                      <a:r>
                        <a:rPr lang="zh-CN" altLang="en-US" sz="1600" dirty="0"/>
                        <a:t>集合中的元素、特定的数值（</a:t>
                      </a:r>
                      <a:r>
                        <a:rPr lang="zh-CN" altLang="zh-CN" sz="1600" dirty="0"/>
                        <a:t>0</a:t>
                      </a:r>
                      <a:r>
                        <a:rPr lang="zh-CN" altLang="en-US" sz="1600" dirty="0"/>
                        <a:t>、</a:t>
                      </a:r>
                      <a:r>
                        <a:rPr lang="en-US" altLang="zh-CN" sz="1600" dirty="0"/>
                        <a:t>1</a:t>
                      </a:r>
                      <a:r>
                        <a:rPr lang="zh-CN" altLang="en-US" sz="1600" dirty="0"/>
                        <a:t>、</a:t>
                      </a:r>
                      <a:r>
                        <a:rPr lang="en-US" altLang="zh-CN" sz="1600" dirty="0"/>
                        <a:t>3</a:t>
                      </a:r>
                      <a:r>
                        <a:rPr lang="zh-CN" altLang="en-US" sz="1600" dirty="0"/>
                        <a:t>、</a:t>
                      </a:r>
                      <a:r>
                        <a:rPr lang="en-US" altLang="zh-CN" sz="1600" dirty="0"/>
                        <a:t>e</a:t>
                      </a:r>
                      <a:r>
                        <a:rPr lang="zh-CN" altLang="en-US" sz="1600" dirty="0"/>
                        <a:t>、</a:t>
                      </a:r>
                      <a:r>
                        <a:rPr lang="en-US" altLang="zh-CN" sz="1600" dirty="0"/>
                        <a:t>pi</a:t>
                      </a:r>
                      <a:r>
                        <a:rPr lang="zh-CN" altLang="en-US" sz="1600" dirty="0"/>
                        <a:t>、</a:t>
                      </a:r>
                      <a:r>
                        <a:rPr lang="en-US" altLang="zh-CN" sz="1600" dirty="0"/>
                        <a:t>), </a:t>
                      </a:r>
                      <a:r>
                        <a:rPr lang="zh-CN" altLang="en-US" sz="1600" dirty="0"/>
                        <a:t>代数符号</a:t>
                      </a:r>
                      <a:r>
                        <a:rPr lang="en-US" altLang="zh-CN" sz="1600" dirty="0"/>
                        <a:t> </a:t>
                      </a:r>
                      <a:r>
                        <a:rPr lang="zh-CN" altLang="en-US" sz="1600" dirty="0"/>
                        <a:t>（</a:t>
                      </a:r>
                      <a:r>
                        <a:rPr lang="en-US" altLang="zh-CN" sz="1600" dirty="0"/>
                        <a:t>x</a:t>
                      </a:r>
                      <a:r>
                        <a:rPr lang="zh-CN" altLang="en-US" sz="1600" dirty="0"/>
                        <a:t>、</a:t>
                      </a:r>
                      <a:r>
                        <a:rPr lang="en-US" altLang="zh-CN" sz="1600" dirty="0"/>
                        <a:t>y</a:t>
                      </a:r>
                      <a:r>
                        <a:rPr lang="zh-CN" altLang="en-US" sz="1600" dirty="0"/>
                        <a:t>、</a:t>
                      </a:r>
                      <a:r>
                        <a:rPr lang="en-US" altLang="zh-CN" sz="1600" dirty="0"/>
                        <a:t>z</a:t>
                      </a:r>
                      <a:r>
                        <a:rPr lang="zh-CN" altLang="en-US" sz="1600" dirty="0"/>
                        <a:t>）、</a:t>
                      </a:r>
                      <a:endParaRPr lang="en-US" sz="1600" dirty="0"/>
                    </a:p>
                  </a:txBody>
                  <a:tcPr marL="68580" marR="68580" marT="34290" marB="34290"/>
                </a:tc>
                <a:tc>
                  <a:txBody>
                    <a:bodyPr/>
                    <a:lstStyle/>
                    <a:p>
                      <a:pPr algn="ctr"/>
                      <a:r>
                        <a:rPr lang="zh-CN" altLang="en-US" sz="1600" dirty="0"/>
                        <a:t>已知概念（数字、机构、指标、货币、。。。）</a:t>
                      </a:r>
                      <a:endParaRPr lang="en-US" sz="1600" dirty="0"/>
                    </a:p>
                  </a:txBody>
                  <a:tcPr marL="68580" marR="68580" marT="34290" marB="34290"/>
                </a:tc>
                <a:extLst>
                  <a:ext uri="{0D108BD9-81ED-4DB2-BD59-A6C34878D82A}">
                    <a16:rowId xmlns:a16="http://schemas.microsoft.com/office/drawing/2014/main" val="10001"/>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空间隐喻</a:t>
                      </a:r>
                      <a:endParaRPr lang="en-US" sz="1600" dirty="0"/>
                    </a:p>
                    <a:p>
                      <a:pPr algn="ctr"/>
                      <a:endParaRPr lang="en-US" sz="1600" dirty="0"/>
                    </a:p>
                  </a:txBody>
                  <a:tcPr marL="68580" marR="68580" marT="34290" marB="34290"/>
                </a:tc>
                <a:tc>
                  <a:txBody>
                    <a:bodyPr/>
                    <a:lstStyle/>
                    <a:p>
                      <a:pPr algn="ctr"/>
                      <a:r>
                        <a:rPr lang="zh-CN" altLang="en-US" sz="1600" dirty="0">
                          <a:latin typeface="黑体"/>
                          <a:ea typeface="黑体"/>
                          <a:cs typeface="黑体"/>
                        </a:rPr>
                        <a:t>数值之间的对应关系，（</a:t>
                      </a:r>
                      <a:r>
                        <a:rPr lang="zh-TW" altLang="en-US" sz="1600" dirty="0">
                          <a:latin typeface="黑体"/>
                          <a:ea typeface="黑体"/>
                          <a:cs typeface="黑体"/>
                        </a:rPr>
                        <a:t>函數</a:t>
                      </a:r>
                      <a:r>
                        <a:rPr lang="en-US" altLang="zh-TW" sz="1600" dirty="0">
                          <a:latin typeface="黑体"/>
                          <a:ea typeface="黑体"/>
                          <a:cs typeface="黑体"/>
                        </a:rPr>
                        <a:t> Function)</a:t>
                      </a:r>
                      <a:endParaRPr lang="en-US" sz="1600" dirty="0">
                        <a:latin typeface="黑体"/>
                        <a:ea typeface="黑体"/>
                        <a:cs typeface="黑体"/>
                      </a:endParaRPr>
                    </a:p>
                  </a:txBody>
                  <a:tcPr marL="68580" marR="68580" marT="34290" marB="34290"/>
                </a:tc>
                <a:tc>
                  <a:txBody>
                    <a:bodyPr/>
                    <a:lstStyle/>
                    <a:p>
                      <a:pPr algn="ctr"/>
                      <a:r>
                        <a:rPr lang="zh-CN" altLang="en-US" sz="1600" dirty="0"/>
                        <a:t>历史关系、合作关系</a:t>
                      </a:r>
                      <a:r>
                        <a:rPr lang="en-US" altLang="zh-CN" sz="1600" dirty="0"/>
                        <a:t> </a:t>
                      </a:r>
                      <a:r>
                        <a:rPr lang="zh-CN" altLang="en-US" sz="1600" dirty="0"/>
                        <a:t>（产业链上下游关系），竞争关系</a:t>
                      </a:r>
                      <a:endParaRPr lang="en-US" sz="1600" dirty="0"/>
                    </a:p>
                  </a:txBody>
                  <a:tcPr marL="68580" marR="68580" marT="34290" marB="34290"/>
                </a:tc>
                <a:extLst>
                  <a:ext uri="{0D108BD9-81ED-4DB2-BD59-A6C34878D82A}">
                    <a16:rowId xmlns:a16="http://schemas.microsoft.com/office/drawing/2014/main" val="10002"/>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系统隐喻</a:t>
                      </a:r>
                      <a:endParaRPr lang="en-US" sz="1600" dirty="0"/>
                    </a:p>
                    <a:p>
                      <a:pPr algn="ctr"/>
                      <a:endParaRPr lang="en-US" sz="1600"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latin typeface="黑体"/>
                          <a:ea typeface="黑体"/>
                          <a:cs typeface="黑体"/>
                        </a:rPr>
                        <a:t>不同範疇（</a:t>
                      </a:r>
                      <a:r>
                        <a:rPr lang="en-US" altLang="zh-TW" sz="1600" baseline="0" dirty="0">
                          <a:latin typeface="黑体"/>
                          <a:ea typeface="黑体"/>
                          <a:cs typeface="黑体"/>
                        </a:rPr>
                        <a:t>Category</a:t>
                      </a:r>
                      <a:r>
                        <a:rPr lang="zh-TW" altLang="en-US" sz="1600" baseline="0" dirty="0">
                          <a:latin typeface="黑体"/>
                          <a:ea typeface="黑体"/>
                          <a:cs typeface="黑体"/>
                        </a:rPr>
                        <a:t>）之間的結構對應</a:t>
                      </a:r>
                      <a:r>
                        <a:rPr lang="zh-CN" altLang="en-US" sz="1600" baseline="0" dirty="0">
                          <a:latin typeface="黑体"/>
                          <a:ea typeface="黑体"/>
                          <a:cs typeface="黑体"/>
                        </a:rPr>
                        <a:t>关系（</a:t>
                      </a:r>
                      <a:r>
                        <a:rPr lang="zh-TW" altLang="en-US" sz="1600" dirty="0">
                          <a:latin typeface="黑体"/>
                          <a:ea typeface="黑体"/>
                          <a:cs typeface="黑体"/>
                        </a:rPr>
                        <a:t>函子</a:t>
                      </a:r>
                      <a:r>
                        <a:rPr lang="zh-CN" altLang="zh-TW" sz="1600" dirty="0">
                          <a:latin typeface="黑体"/>
                          <a:ea typeface="黑体"/>
                          <a:cs typeface="黑体"/>
                        </a:rPr>
                        <a:t>，</a:t>
                      </a:r>
                      <a:r>
                        <a:rPr lang="en-US" altLang="zh-TW" sz="1600" dirty="0" err="1">
                          <a:latin typeface="黑体"/>
                          <a:ea typeface="黑体"/>
                          <a:cs typeface="黑体"/>
                        </a:rPr>
                        <a:t>Functor</a:t>
                      </a:r>
                      <a:r>
                        <a:rPr lang="zh-TW" altLang="en-US" sz="1600" dirty="0">
                          <a:latin typeface="黑体"/>
                          <a:ea typeface="黑体"/>
                          <a:cs typeface="黑体"/>
                        </a:rPr>
                        <a:t>）</a:t>
                      </a:r>
                      <a:endParaRPr lang="en-US" sz="1600" dirty="0">
                        <a:latin typeface="黑体"/>
                        <a:ea typeface="黑体"/>
                        <a:cs typeface="黑体"/>
                      </a:endParaRPr>
                    </a:p>
                    <a:p>
                      <a:pPr algn="ctr"/>
                      <a:endParaRPr lang="en-US" sz="1600" dirty="0"/>
                    </a:p>
                  </a:txBody>
                  <a:tcPr marL="68580" marR="68580" marT="34290" marB="34290"/>
                </a:tc>
                <a:tc>
                  <a:txBody>
                    <a:bodyPr/>
                    <a:lstStyle/>
                    <a:p>
                      <a:pPr algn="ctr"/>
                      <a:r>
                        <a:rPr lang="zh-CN" altLang="en-US" sz="1600" dirty="0"/>
                        <a:t>知识地图、战略地图、产业或知识体系的演进过程（过程本身当作一种新旧之间的联系）</a:t>
                      </a:r>
                      <a:endParaRPr lang="en-US" sz="1600" dirty="0"/>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226773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105" y="222041"/>
            <a:ext cx="7593137" cy="571641"/>
          </a:xfrm>
        </p:spPr>
        <p:txBody>
          <a:bodyPr>
            <a:normAutofit fontScale="90000"/>
          </a:bodyPr>
          <a:lstStyle/>
          <a:p>
            <a:r>
              <a:rPr lang="zh-CN" altLang="en-US" dirty="0"/>
              <a:t>本体比喻</a:t>
            </a:r>
            <a:r>
              <a:rPr lang="en-US" altLang="zh-CN" dirty="0"/>
              <a:t> (Ontological Metaphor)</a:t>
            </a:r>
            <a:endParaRPr lang="en-US" dirty="0"/>
          </a:p>
        </p:txBody>
      </p:sp>
      <p:sp>
        <p:nvSpPr>
          <p:cNvPr id="6" name="TextBox 5"/>
          <p:cNvSpPr txBox="1"/>
          <p:nvPr/>
        </p:nvSpPr>
        <p:spPr>
          <a:xfrm>
            <a:off x="3173720" y="4525138"/>
            <a:ext cx="3579826"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www.youtube.com</a:t>
            </a:r>
            <a:r>
              <a:rPr lang="en-US" sz="1050" dirty="0">
                <a:solidFill>
                  <a:schemeClr val="bg1"/>
                </a:solidFill>
              </a:rPr>
              <a:t>/</a:t>
            </a:r>
            <a:r>
              <a:rPr lang="en-US" sz="1050" dirty="0" err="1">
                <a:solidFill>
                  <a:schemeClr val="bg1"/>
                </a:solidFill>
              </a:rPr>
              <a:t>watch?v</a:t>
            </a:r>
            <a:r>
              <a:rPr lang="en-US" sz="1050">
                <a:solidFill>
                  <a:schemeClr val="bg1"/>
                </a:solidFill>
              </a:rPr>
              <a:t>=acHxwB88dxk&amp;t=99s</a:t>
            </a:r>
            <a:endParaRPr lang="en-US" sz="1050" dirty="0">
              <a:solidFill>
                <a:schemeClr val="bg1"/>
              </a:solidFill>
            </a:endParaRPr>
          </a:p>
        </p:txBody>
      </p:sp>
      <p:pic>
        <p:nvPicPr>
          <p:cNvPr id="4" name="Picture 3"/>
          <p:cNvPicPr>
            <a:picLocks noChangeAspect="1"/>
          </p:cNvPicPr>
          <p:nvPr/>
        </p:nvPicPr>
        <p:blipFill>
          <a:blip r:embed="rId2"/>
          <a:stretch>
            <a:fillRect/>
          </a:stretch>
        </p:blipFill>
        <p:spPr>
          <a:xfrm>
            <a:off x="1524000" y="852488"/>
            <a:ext cx="6096000" cy="3438525"/>
          </a:xfrm>
          <a:prstGeom prst="rect">
            <a:avLst/>
          </a:prstGeom>
        </p:spPr>
      </p:pic>
    </p:spTree>
    <p:extLst>
      <p:ext uri="{BB962C8B-B14F-4D97-AF65-F5344CB8AC3E}">
        <p14:creationId xmlns:p14="http://schemas.microsoft.com/office/powerpoint/2010/main" val="468661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Can Monkeys tell a </a:t>
            </a:r>
            <a:r>
              <a:rPr lang="en-US" dirty="0">
                <a:solidFill>
                  <a:schemeClr val="tx1"/>
                </a:solidFill>
                <a:hlinkClick r:id="rId2"/>
              </a:rPr>
              <a:t>Shakespearean</a:t>
            </a:r>
            <a:r>
              <a:rPr lang="en-US" dirty="0">
                <a:solidFill>
                  <a:schemeClr val="tx1"/>
                </a:solidFill>
              </a:rPr>
              <a:t> Story?</a:t>
            </a:r>
            <a:endParaRPr dirty="0">
              <a:solidFill>
                <a:schemeClr val="tx1"/>
              </a:solidFill>
            </a:endParaRPr>
          </a:p>
        </p:txBody>
      </p:sp>
      <p:pic>
        <p:nvPicPr>
          <p:cNvPr id="4" name="Picture 3">
            <a:hlinkClick r:id="rId3"/>
            <a:extLst>
              <a:ext uri="{FF2B5EF4-FFF2-40B4-BE49-F238E27FC236}">
                <a16:creationId xmlns:a16="http://schemas.microsoft.com/office/drawing/2014/main" id="{334D43D0-0D22-A747-94EC-037D9BD6A20C}"/>
              </a:ext>
            </a:extLst>
          </p:cNvPr>
          <p:cNvPicPr>
            <a:picLocks noChangeAspect="1"/>
          </p:cNvPicPr>
          <p:nvPr/>
        </p:nvPicPr>
        <p:blipFill>
          <a:blip r:embed="rId4"/>
          <a:stretch>
            <a:fillRect/>
          </a:stretch>
        </p:blipFill>
        <p:spPr>
          <a:xfrm>
            <a:off x="457199" y="1108884"/>
            <a:ext cx="5005359" cy="3134504"/>
          </a:xfrm>
          <a:prstGeom prst="rect">
            <a:avLst/>
          </a:prstGeom>
        </p:spPr>
      </p:pic>
      <p:pic>
        <p:nvPicPr>
          <p:cNvPr id="5" name="Picture 4">
            <a:hlinkClick r:id="rId5"/>
            <a:extLst>
              <a:ext uri="{FF2B5EF4-FFF2-40B4-BE49-F238E27FC236}">
                <a16:creationId xmlns:a16="http://schemas.microsoft.com/office/drawing/2014/main" id="{F8F2D536-58D5-CD42-A045-A006D3CC57C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28984" y="1613729"/>
            <a:ext cx="3057817" cy="1658866"/>
          </a:xfrm>
          <a:prstGeom prst="rect">
            <a:avLst/>
          </a:prstGeom>
        </p:spPr>
      </p:pic>
      <p:sp>
        <p:nvSpPr>
          <p:cNvPr id="6" name="TextBox 5">
            <a:extLst>
              <a:ext uri="{FF2B5EF4-FFF2-40B4-BE49-F238E27FC236}">
                <a16:creationId xmlns:a16="http://schemas.microsoft.com/office/drawing/2014/main" id="{6540FFE8-C99A-7640-9C2D-EFA25DBB2F1C}"/>
              </a:ext>
            </a:extLst>
          </p:cNvPr>
          <p:cNvSpPr txBox="1"/>
          <p:nvPr/>
        </p:nvSpPr>
        <p:spPr>
          <a:xfrm>
            <a:off x="1243013" y="4348123"/>
            <a:ext cx="7252306" cy="400110"/>
          </a:xfrm>
          <a:prstGeom prst="rect">
            <a:avLst/>
          </a:prstGeom>
          <a:noFill/>
        </p:spPr>
        <p:txBody>
          <a:bodyPr wrap="none" rtlCol="0">
            <a:spAutoFit/>
          </a:bodyPr>
          <a:lstStyle/>
          <a:p>
            <a:r>
              <a:rPr lang="en-TW" sz="2000" dirty="0"/>
              <a:t>Think of natural images encoded in various trees just like DNA.</a:t>
            </a:r>
          </a:p>
        </p:txBody>
      </p:sp>
    </p:spTree>
    <p:extLst>
      <p:ext uri="{BB962C8B-B14F-4D97-AF65-F5344CB8AC3E}">
        <p14:creationId xmlns:p14="http://schemas.microsoft.com/office/powerpoint/2010/main" val="360872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8736"/>
            <a:ext cx="8229600" cy="698514"/>
          </a:xfrm>
        </p:spPr>
        <p:txBody>
          <a:bodyPr>
            <a:normAutofit/>
          </a:bodyPr>
          <a:lstStyle/>
          <a:p>
            <a:r>
              <a:rPr lang="zh-CN" altLang="en-US" dirty="0"/>
              <a:t>空间比喻</a:t>
            </a:r>
            <a:r>
              <a:rPr lang="en-US" altLang="zh-CN" dirty="0"/>
              <a:t> (Orientation Metaphor)</a:t>
            </a:r>
            <a:endParaRPr lang="en-US" dirty="0"/>
          </a:p>
        </p:txBody>
      </p:sp>
      <p:sp>
        <p:nvSpPr>
          <p:cNvPr id="6" name="TextBox 5"/>
          <p:cNvSpPr txBox="1"/>
          <p:nvPr/>
        </p:nvSpPr>
        <p:spPr>
          <a:xfrm>
            <a:off x="1528475" y="4607694"/>
            <a:ext cx="5155579"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www.scielo.br</a:t>
            </a:r>
            <a:r>
              <a:rPr lang="en-US" sz="1050" dirty="0">
                <a:solidFill>
                  <a:schemeClr val="bg1"/>
                </a:solidFill>
              </a:rPr>
              <a:t>/</a:t>
            </a:r>
            <a:r>
              <a:rPr lang="en-US" sz="1050" dirty="0" err="1">
                <a:solidFill>
                  <a:schemeClr val="bg1"/>
                </a:solidFill>
              </a:rPr>
              <a:t>scielo.php?script</a:t>
            </a:r>
            <a:r>
              <a:rPr lang="en-US" sz="1050" dirty="0">
                <a:solidFill>
                  <a:schemeClr val="bg1"/>
                </a:solidFill>
              </a:rPr>
              <a:t>=</a:t>
            </a:r>
            <a:r>
              <a:rPr lang="en-US" sz="1050" dirty="0" err="1">
                <a:solidFill>
                  <a:schemeClr val="bg1"/>
                </a:solidFill>
              </a:rPr>
              <a:t>sci_arttext&amp;pid</a:t>
            </a:r>
            <a:r>
              <a:rPr lang="en-US" sz="1050" dirty="0">
                <a:solidFill>
                  <a:schemeClr val="bg1"/>
                </a:solidFill>
              </a:rPr>
              <a:t>=S1984-63982015000200311</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0869" y="1128279"/>
            <a:ext cx="7591703" cy="3273312"/>
          </a:xfrm>
          <a:prstGeom prst="rect">
            <a:avLst/>
          </a:prstGeom>
        </p:spPr>
      </p:pic>
      <p:sp>
        <p:nvSpPr>
          <p:cNvPr id="12" name="TextBox 11"/>
          <p:cNvSpPr txBox="1"/>
          <p:nvPr/>
        </p:nvSpPr>
        <p:spPr>
          <a:xfrm>
            <a:off x="1005466" y="811320"/>
            <a:ext cx="5958682" cy="253916"/>
          </a:xfrm>
          <a:prstGeom prst="rect">
            <a:avLst/>
          </a:prstGeom>
          <a:noFill/>
        </p:spPr>
        <p:txBody>
          <a:bodyPr wrap="none" rtlCol="0">
            <a:spAutoFit/>
          </a:bodyPr>
          <a:lstStyle/>
          <a:p>
            <a:r>
              <a:rPr lang="en-US" sz="1050" b="1" dirty="0">
                <a:solidFill>
                  <a:schemeClr val="bg1"/>
                </a:solidFill>
              </a:rPr>
              <a:t>Audio-visual metaphors of the financial crisis: meaning making and the flow of experience</a:t>
            </a:r>
            <a:endParaRPr lang="en-US" sz="1050" dirty="0">
              <a:solidFill>
                <a:schemeClr val="bg1"/>
              </a:solidFill>
            </a:endParaRPr>
          </a:p>
        </p:txBody>
      </p:sp>
    </p:spTree>
    <p:extLst>
      <p:ext uri="{BB962C8B-B14F-4D97-AF65-F5344CB8AC3E}">
        <p14:creationId xmlns:p14="http://schemas.microsoft.com/office/powerpoint/2010/main" val="35057887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1" y="194011"/>
            <a:ext cx="6264974" cy="638357"/>
          </a:xfrm>
        </p:spPr>
        <p:txBody>
          <a:bodyPr/>
          <a:lstStyle/>
          <a:p>
            <a:r>
              <a:rPr lang="zh-CN" altLang="en-US" dirty="0"/>
              <a:t>系统比喻</a:t>
            </a:r>
            <a:r>
              <a:rPr lang="en-US" altLang="zh-CN" dirty="0"/>
              <a:t> </a:t>
            </a:r>
            <a:r>
              <a:rPr lang="zh-CN" altLang="en-US" dirty="0"/>
              <a:t>（</a:t>
            </a:r>
            <a:r>
              <a:rPr lang="en-US" altLang="zh-CN" dirty="0"/>
              <a:t>System Metaphor)</a:t>
            </a:r>
            <a:endParaRPr lang="en-US" dirty="0"/>
          </a:p>
        </p:txBody>
      </p:sp>
      <p:sp>
        <p:nvSpPr>
          <p:cNvPr id="6" name="TextBox 5"/>
          <p:cNvSpPr txBox="1"/>
          <p:nvPr/>
        </p:nvSpPr>
        <p:spPr>
          <a:xfrm>
            <a:off x="3050243" y="4510100"/>
            <a:ext cx="2231701"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www.eoht.info</a:t>
            </a:r>
            <a:r>
              <a:rPr lang="en-US" sz="1050" dirty="0">
                <a:solidFill>
                  <a:schemeClr val="bg1"/>
                </a:solidFill>
              </a:rPr>
              <a:t>/page/Analogy</a:t>
            </a:r>
          </a:p>
        </p:txBody>
      </p:sp>
      <p:pic>
        <p:nvPicPr>
          <p:cNvPr id="4" name="Picture 3"/>
          <p:cNvPicPr>
            <a:picLocks noChangeAspect="1"/>
          </p:cNvPicPr>
          <p:nvPr/>
        </p:nvPicPr>
        <p:blipFill>
          <a:blip r:embed="rId2"/>
          <a:stretch>
            <a:fillRect/>
          </a:stretch>
        </p:blipFill>
        <p:spPr>
          <a:xfrm>
            <a:off x="1428681" y="1100703"/>
            <a:ext cx="5292060" cy="3243045"/>
          </a:xfrm>
          <a:prstGeom prst="rect">
            <a:avLst/>
          </a:prstGeom>
        </p:spPr>
      </p:pic>
    </p:spTree>
    <p:extLst>
      <p:ext uri="{BB962C8B-B14F-4D97-AF65-F5344CB8AC3E}">
        <p14:creationId xmlns:p14="http://schemas.microsoft.com/office/powerpoint/2010/main" val="36278174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909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chemeClr val="bg1"/>
                </a:solidFill>
                <a:latin typeface="Arial" charset="0"/>
                <a:ea typeface="Arial" charset="0"/>
                <a:cs typeface="Arial" charset="0"/>
              </a:rPr>
              <a:t>Category Theory was invented to compare “Analogies”</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Let’s see the example :</a:t>
            </a:r>
            <a:endParaRPr lang="en-US" altLang="x-none" sz="1800" dirty="0">
              <a:solidFill>
                <a:srgbClr val="DBB76C"/>
              </a:solidFill>
              <a:latin typeface="Arial" charset="0"/>
              <a:ea typeface="方正兰亭超细黑简体" charset="0"/>
            </a:endParaRP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sz="800" dirty="0" err="1">
                <a:solidFill>
                  <a:srgbClr val="FFFFFF"/>
                </a:solidFill>
                <a:latin typeface="Arial" charset="0"/>
                <a:ea typeface="方正兰亭超细黑简体" charset="0"/>
              </a:rPr>
              <a:t>Milewski</a:t>
            </a:r>
            <a:r>
              <a:rPr lang="en-US" altLang="x-none" sz="800" dirty="0">
                <a:solidFill>
                  <a:srgbClr val="FFFFFF"/>
                </a:solidFill>
                <a:latin typeface="Arial" charset="0"/>
                <a:ea typeface="方正兰亭超细黑简体" charset="0"/>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Natural Transformation</a:t>
            </a:r>
            <a:endParaRPr lang="en-US" altLang="x-none" sz="1050" dirty="0">
              <a:solidFill>
                <a:srgbClr val="5B9BD5"/>
              </a:solidFill>
              <a:latin typeface="Arial" charset="0"/>
              <a:ea typeface="方正兰亭超细黑简体" charset="0"/>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Functor</a:t>
            </a:r>
            <a:endParaRPr lang="en-US" altLang="x-none" sz="1050" dirty="0">
              <a:solidFill>
                <a:srgbClr val="5B9BD5"/>
              </a:solidFill>
              <a:latin typeface="Arial" charset="0"/>
              <a:ea typeface="方正兰亭超细黑简体" charset="0"/>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Category</a:t>
            </a:r>
            <a:endParaRPr lang="en-US" altLang="x-none" sz="1050" dirty="0">
              <a:solidFill>
                <a:srgbClr val="5B9BD5"/>
              </a:solidFill>
              <a:latin typeface="Arial" charset="0"/>
              <a:ea typeface="方正兰亭超细黑简体" charset="0"/>
            </a:endParaRPr>
          </a:p>
        </p:txBody>
      </p:sp>
    </p:spTree>
    <p:extLst>
      <p:ext uri="{BB962C8B-B14F-4D97-AF65-F5344CB8AC3E}">
        <p14:creationId xmlns:p14="http://schemas.microsoft.com/office/powerpoint/2010/main" val="36543298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t>Construct Story Telling using Metaphorical Connections</a:t>
            </a:r>
            <a:endParaRPr dirty="0"/>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19675557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Kuhn’s Cycle</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www.thwink.org</a:t>
            </a:r>
            <a:r>
              <a:rPr lang="en-US" sz="788" dirty="0">
                <a:solidFill>
                  <a:prstClr val="white"/>
                </a:solidFill>
              </a:rPr>
              <a:t>/sustain/glossary/</a:t>
            </a:r>
            <a:r>
              <a:rPr lang="en-US" sz="788" dirty="0" err="1">
                <a:solidFill>
                  <a:prstClr val="white"/>
                </a:solidFill>
              </a:rPr>
              <a:t>KuhnCycle.htm</a:t>
            </a:r>
            <a:endParaRPr lang="en-US" sz="788" kern="1200" dirty="0">
              <a:solidFill>
                <a:prstClr val="white"/>
              </a:solidFill>
              <a:latin typeface="Calibri"/>
              <a:ea typeface="+mn-ea"/>
              <a:cs typeface="+mn-cs"/>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69759" y="1130435"/>
            <a:ext cx="3204482" cy="31223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FF1A12F-AAAA-1048-95DA-25B16BF222BB}"/>
              </a:ext>
            </a:extLst>
          </p:cNvPr>
          <p:cNvPicPr>
            <a:picLocks noChangeAspect="1"/>
          </p:cNvPicPr>
          <p:nvPr/>
        </p:nvPicPr>
        <p:blipFill>
          <a:blip r:embed="rId3"/>
          <a:stretch>
            <a:fillRect/>
          </a:stretch>
        </p:blipFill>
        <p:spPr>
          <a:xfrm>
            <a:off x="890132" y="1556734"/>
            <a:ext cx="1345621" cy="2030032"/>
          </a:xfrm>
          <a:prstGeom prst="rect">
            <a:avLst/>
          </a:prstGeom>
        </p:spPr>
      </p:pic>
      <p:pic>
        <p:nvPicPr>
          <p:cNvPr id="6" name="Picture 5">
            <a:extLst>
              <a:ext uri="{FF2B5EF4-FFF2-40B4-BE49-F238E27FC236}">
                <a16:creationId xmlns:a16="http://schemas.microsoft.com/office/drawing/2014/main" id="{AE301F4F-E22F-6B41-AF26-15A2C95952B2}"/>
              </a:ext>
            </a:extLst>
          </p:cNvPr>
          <p:cNvPicPr>
            <a:picLocks noChangeAspect="1"/>
          </p:cNvPicPr>
          <p:nvPr/>
        </p:nvPicPr>
        <p:blipFill>
          <a:blip r:embed="rId4"/>
          <a:stretch>
            <a:fillRect/>
          </a:stretch>
        </p:blipFill>
        <p:spPr>
          <a:xfrm>
            <a:off x="6988801" y="1556733"/>
            <a:ext cx="1536576" cy="2030033"/>
          </a:xfrm>
          <a:prstGeom prst="rect">
            <a:avLst/>
          </a:prstGeom>
        </p:spPr>
      </p:pic>
    </p:spTree>
    <p:extLst>
      <p:ext uri="{BB962C8B-B14F-4D97-AF65-F5344CB8AC3E}">
        <p14:creationId xmlns:p14="http://schemas.microsoft.com/office/powerpoint/2010/main" val="26489833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076" y="194011"/>
            <a:ext cx="8229600" cy="691268"/>
          </a:xfrm>
        </p:spPr>
        <p:txBody>
          <a:bodyPr>
            <a:normAutofit/>
          </a:bodyPr>
          <a:lstStyle/>
          <a:p>
            <a:r>
              <a:rPr lang="zh-CN" altLang="en-US" dirty="0"/>
              <a:t>关键词：</a:t>
            </a:r>
            <a:r>
              <a:rPr lang="en-US" altLang="zh-CN" dirty="0"/>
              <a:t>Incommensurability </a:t>
            </a:r>
            <a:r>
              <a:rPr lang="zh-CN" altLang="en-US" dirty="0"/>
              <a:t>（不可通约）</a:t>
            </a:r>
            <a:endParaRPr lang="en-US" dirty="0"/>
          </a:p>
        </p:txBody>
      </p:sp>
      <p:sp>
        <p:nvSpPr>
          <p:cNvPr id="6" name="TextBox 5"/>
          <p:cNvSpPr txBox="1"/>
          <p:nvPr/>
        </p:nvSpPr>
        <p:spPr>
          <a:xfrm>
            <a:off x="2516630" y="746780"/>
            <a:ext cx="3273653"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plato.stanford.edu</a:t>
            </a:r>
            <a:r>
              <a:rPr lang="en-US" sz="1050" dirty="0">
                <a:solidFill>
                  <a:schemeClr val="bg1"/>
                </a:solidFill>
              </a:rPr>
              <a:t>/entries/incommensurability/</a:t>
            </a:r>
          </a:p>
        </p:txBody>
      </p:sp>
      <p:sp>
        <p:nvSpPr>
          <p:cNvPr id="5" name="Content Placeholder 2"/>
          <p:cNvSpPr>
            <a:spLocks noGrp="1"/>
          </p:cNvSpPr>
          <p:nvPr>
            <p:ph idx="1"/>
          </p:nvPr>
        </p:nvSpPr>
        <p:spPr>
          <a:xfrm>
            <a:off x="457200" y="1320968"/>
            <a:ext cx="8229600" cy="1516005"/>
          </a:xfrm>
        </p:spPr>
        <p:txBody>
          <a:bodyPr>
            <a:normAutofit lnSpcReduction="10000"/>
          </a:bodyPr>
          <a:lstStyle/>
          <a:p>
            <a:r>
              <a:rPr lang="zh-CN" altLang="en-US" sz="3000" dirty="0"/>
              <a:t>产业创新导致行为“范式”的转移</a:t>
            </a:r>
            <a:endParaRPr lang="en-US" altLang="zh-CN" sz="3000" dirty="0"/>
          </a:p>
          <a:p>
            <a:pPr lvl="1"/>
            <a:r>
              <a:rPr lang="en-US" altLang="zh-CN" sz="2700" dirty="0"/>
              <a:t>Paradigm shift (</a:t>
            </a:r>
            <a:r>
              <a:rPr lang="zh-CN" altLang="en-US" sz="2700" dirty="0"/>
              <a:t>范式转移）</a:t>
            </a:r>
            <a:endParaRPr lang="en-US" altLang="zh-CN" sz="2700" dirty="0"/>
          </a:p>
          <a:p>
            <a:pPr lvl="1"/>
            <a:r>
              <a:rPr lang="zh-CN" altLang="en-US" sz="2700" dirty="0"/>
              <a:t>传统产业的范式，不再适用于新的社会环境</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40019" y="2975473"/>
            <a:ext cx="2705543" cy="1623326"/>
          </a:xfrm>
          <a:prstGeom prst="rect">
            <a:avLst/>
          </a:prstGeom>
        </p:spPr>
      </p:pic>
      <p:sp>
        <p:nvSpPr>
          <p:cNvPr id="13" name="TextBox 12"/>
          <p:cNvSpPr txBox="1"/>
          <p:nvPr/>
        </p:nvSpPr>
        <p:spPr>
          <a:xfrm>
            <a:off x="190793" y="4760675"/>
            <a:ext cx="5581977"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foodtank.com</a:t>
            </a:r>
            <a:r>
              <a:rPr lang="en-US" sz="1050" dirty="0">
                <a:solidFill>
                  <a:schemeClr val="bg1"/>
                </a:solidFill>
              </a:rPr>
              <a:t>/news/2015/01/five-ways-cell-phones-are-changing-agriculture-in-</a:t>
            </a:r>
            <a:r>
              <a:rPr lang="en-US" sz="1050" dirty="0" err="1">
                <a:solidFill>
                  <a:schemeClr val="bg1"/>
                </a:solidFill>
              </a:rPr>
              <a:t>africa</a:t>
            </a:r>
            <a:endParaRPr lang="en-US" sz="1050" dirty="0">
              <a:solidFill>
                <a:schemeClr val="bg1"/>
              </a:solidFill>
            </a:endParaRPr>
          </a:p>
        </p:txBody>
      </p:sp>
    </p:spTree>
    <p:extLst>
      <p:ext uri="{BB962C8B-B14F-4D97-AF65-F5344CB8AC3E}">
        <p14:creationId xmlns:p14="http://schemas.microsoft.com/office/powerpoint/2010/main" val="2808814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Symmetries and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118435" cy="307777"/>
          </a:xfrm>
          <a:prstGeom prst="rect">
            <a:avLst/>
          </a:prstGeom>
          <a:noFill/>
        </p:spPr>
        <p:txBody>
          <a:bodyPr wrap="none" rtlCol="0">
            <a:spAutoFit/>
          </a:bodyPr>
          <a:lstStyle/>
          <a:p>
            <a:r>
              <a:rPr lang="en-TW" dirty="0"/>
              <a:t>Image source: </a:t>
            </a:r>
            <a:r>
              <a:rPr lang="en-US" dirty="0">
                <a:hlinkClick r:id="rId2"/>
              </a:rPr>
              <a:t>https://youtu.be/pt0aorJvKVg?t=53</a:t>
            </a:r>
            <a:endParaRPr lang="en-TW" dirty="0"/>
          </a:p>
        </p:txBody>
      </p:sp>
      <p:pic>
        <p:nvPicPr>
          <p:cNvPr id="3" name="Picture 2">
            <a:hlinkClick r:id="rId2"/>
            <a:extLst>
              <a:ext uri="{FF2B5EF4-FFF2-40B4-BE49-F238E27FC236}">
                <a16:creationId xmlns:a16="http://schemas.microsoft.com/office/drawing/2014/main" id="{0F8D9714-1320-6448-ACAD-FA777C0DA223}"/>
              </a:ext>
            </a:extLst>
          </p:cNvPr>
          <p:cNvPicPr>
            <a:picLocks noChangeAspect="1"/>
          </p:cNvPicPr>
          <p:nvPr/>
        </p:nvPicPr>
        <p:blipFill>
          <a:blip r:embed="rId3"/>
          <a:stretch>
            <a:fillRect/>
          </a:stretch>
        </p:blipFill>
        <p:spPr>
          <a:xfrm>
            <a:off x="1860705" y="1098886"/>
            <a:ext cx="5422589" cy="3483170"/>
          </a:xfrm>
          <a:prstGeom prst="rect">
            <a:avLst/>
          </a:prstGeom>
        </p:spPr>
      </p:pic>
    </p:spTree>
    <p:extLst>
      <p:ext uri="{BB962C8B-B14F-4D97-AF65-F5344CB8AC3E}">
        <p14:creationId xmlns:p14="http://schemas.microsoft.com/office/powerpoint/2010/main" val="177550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830997"/>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隐喻的分类：本体／空间／系统</a:t>
            </a:r>
            <a:r>
              <a:rPr lang="en-US" altLang="zh-CN" sz="2400" b="1" dirty="0">
                <a:solidFill>
                  <a:schemeClr val="bg1"/>
                </a:solidFill>
                <a:latin typeface="Arial" panose="020B0604020202020204" pitchFamily="34" charset="0"/>
              </a:rPr>
              <a:t> Metaphors are Symmetries in Meaning</a:t>
            </a:r>
            <a:endParaRPr lang="zh-CN" altLang="en-US" sz="1050" dirty="0">
              <a:solidFill>
                <a:schemeClr val="bg1"/>
              </a:solidFill>
              <a:latin typeface="黑体" panose="02010609060101010101" pitchFamily="49" charset="-122"/>
              <a:ea typeface="黑体" panose="02010609060101010101" pitchFamily="49"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rPr>
              <a:t>本体隐喻：脑中的概念与实体世界的联系</a:t>
            </a:r>
            <a:endParaRPr lang="en-US" altLang="zh-CN" sz="3000" dirty="0">
              <a:solidFill>
                <a:schemeClr val="bg1"/>
              </a:solidFill>
            </a:endParaRPr>
          </a:p>
          <a:p>
            <a:pPr lvl="1"/>
            <a:r>
              <a:rPr lang="zh-CN" altLang="en-US" sz="2700" dirty="0">
                <a:solidFill>
                  <a:schemeClr val="bg1"/>
                </a:solidFill>
              </a:rPr>
              <a:t>已熟悉的词汇</a:t>
            </a:r>
            <a:r>
              <a:rPr lang="en-US" altLang="zh-CN" sz="2700" dirty="0">
                <a:solidFill>
                  <a:schemeClr val="bg1"/>
                </a:solidFill>
              </a:rPr>
              <a:t> </a:t>
            </a:r>
            <a:r>
              <a:rPr lang="zh-CN" altLang="en-US" sz="2700" dirty="0">
                <a:solidFill>
                  <a:schemeClr val="bg1"/>
                </a:solidFill>
              </a:rPr>
              <a:t>（如桌椅、门窗、飞禽走兽。。。）</a:t>
            </a:r>
            <a:endParaRPr lang="en-US" altLang="zh-CN" sz="2700" dirty="0">
              <a:solidFill>
                <a:schemeClr val="bg1"/>
              </a:solidFill>
            </a:endParaRPr>
          </a:p>
          <a:p>
            <a:pPr lvl="1"/>
            <a:endParaRPr lang="en-US" altLang="zh-CN" sz="2700" dirty="0">
              <a:solidFill>
                <a:schemeClr val="bg1"/>
              </a:solidFill>
            </a:endParaRPr>
          </a:p>
          <a:p>
            <a:r>
              <a:rPr lang="zh-CN" altLang="en-US" sz="3000" dirty="0">
                <a:solidFill>
                  <a:schemeClr val="bg1"/>
                </a:solidFill>
              </a:rPr>
              <a:t>空间隐喻：各物品或概念单元的时空定位关系</a:t>
            </a:r>
            <a:endParaRPr lang="en-US" altLang="zh-CN" sz="3000" dirty="0">
              <a:solidFill>
                <a:schemeClr val="bg1"/>
              </a:solidFill>
            </a:endParaRPr>
          </a:p>
          <a:p>
            <a:pPr lvl="1"/>
            <a:r>
              <a:rPr lang="zh-CN" altLang="en-US" sz="2700" dirty="0">
                <a:solidFill>
                  <a:schemeClr val="bg1"/>
                </a:solidFill>
              </a:rPr>
              <a:t>物件中的上下左右、事件发生的前后（偏序关系）</a:t>
            </a:r>
            <a:endParaRPr lang="en-US" altLang="zh-CN" sz="2700" dirty="0">
              <a:solidFill>
                <a:schemeClr val="bg1"/>
              </a:solidFill>
            </a:endParaRPr>
          </a:p>
          <a:p>
            <a:pPr lvl="1"/>
            <a:r>
              <a:rPr lang="zh-CN" altLang="en-US" sz="2700" dirty="0">
                <a:solidFill>
                  <a:schemeClr val="bg1"/>
                </a:solidFill>
              </a:rPr>
              <a:t>社会地位、亲属联系的高低大小关系</a:t>
            </a:r>
            <a:endParaRPr lang="en-US" altLang="zh-CN" sz="2700" dirty="0">
              <a:solidFill>
                <a:schemeClr val="bg1"/>
              </a:solidFill>
            </a:endParaRPr>
          </a:p>
          <a:p>
            <a:pPr marL="342900" lvl="1" indent="0">
              <a:buNone/>
            </a:pPr>
            <a:endParaRPr lang="en-US" altLang="zh-CN" sz="2700" dirty="0">
              <a:solidFill>
                <a:schemeClr val="bg1"/>
              </a:solidFill>
            </a:endParaRPr>
          </a:p>
          <a:p>
            <a:r>
              <a:rPr lang="zh-CN" altLang="en-US" sz="3000" dirty="0">
                <a:solidFill>
                  <a:schemeClr val="bg1"/>
                </a:solidFill>
              </a:rPr>
              <a:t>系统隐喻：整套物品（事件）的结构类似性</a:t>
            </a:r>
            <a:endParaRPr lang="en-US" altLang="zh-CN" sz="3000" dirty="0">
              <a:solidFill>
                <a:schemeClr val="bg1"/>
              </a:solidFill>
            </a:endParaRPr>
          </a:p>
          <a:p>
            <a:pPr lvl="1"/>
            <a:r>
              <a:rPr lang="zh-CN" altLang="en-US" sz="2700" dirty="0">
                <a:solidFill>
                  <a:schemeClr val="bg1"/>
                </a:solidFill>
              </a:rPr>
              <a:t>机器人对应与木流牛马</a:t>
            </a:r>
            <a:endParaRPr lang="en-US" altLang="zh-CN" sz="2700" dirty="0">
              <a:solidFill>
                <a:schemeClr val="bg1"/>
              </a:solidFill>
            </a:endParaRPr>
          </a:p>
          <a:p>
            <a:pPr lvl="1"/>
            <a:r>
              <a:rPr lang="zh-CN" altLang="en-US" sz="2700" dirty="0">
                <a:solidFill>
                  <a:schemeClr val="bg1"/>
                </a:solidFill>
              </a:rPr>
              <a:t>计算机的作业系统对应与国家的宪章</a:t>
            </a:r>
            <a:endParaRPr lang="en-US" altLang="zh-CN" sz="2700" dirty="0">
              <a:solidFill>
                <a:schemeClr val="bg1"/>
              </a:solidFill>
            </a:endParaRPr>
          </a:p>
        </p:txBody>
      </p:sp>
    </p:spTree>
    <p:extLst>
      <p:ext uri="{BB962C8B-B14F-4D97-AF65-F5344CB8AC3E}">
        <p14:creationId xmlns:p14="http://schemas.microsoft.com/office/powerpoint/2010/main" val="6517584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管理本体隐喻：管理</a:t>
            </a:r>
            <a:r>
              <a:rPr lang="en-US" altLang="zh-CN" dirty="0" err="1">
                <a:latin typeface="黑体" panose="02010609060101010101" pitchFamily="49" charset="-122"/>
                <a:ea typeface="黑体" panose="02010609060101010101" pitchFamily="49" charset="-122"/>
              </a:rPr>
              <a:t>MediaWiki</a:t>
            </a:r>
            <a:r>
              <a:rPr lang="zh-CN" altLang="en-US" dirty="0">
                <a:latin typeface="黑体" panose="02010609060101010101" pitchFamily="49" charset="-122"/>
                <a:ea typeface="黑体" panose="02010609060101010101" pitchFamily="49" charset="-122"/>
              </a:rPr>
              <a:t>词汇</a:t>
            </a:r>
          </a:p>
        </p:txBody>
      </p:sp>
      <p:pic>
        <p:nvPicPr>
          <p:cNvPr id="5" name="图片 4">
            <a:extLst>
              <a:ext uri="{FF2B5EF4-FFF2-40B4-BE49-F238E27FC236}">
                <a16:creationId xmlns:a16="http://schemas.microsoft.com/office/drawing/2014/main" id="{EB8E23BB-1541-475C-89DC-258D39EE06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1223213"/>
            <a:ext cx="4346069" cy="3537227"/>
          </a:xfrm>
          <a:prstGeom prst="rect">
            <a:avLst/>
          </a:prstGeom>
        </p:spPr>
      </p:pic>
      <p:pic>
        <p:nvPicPr>
          <p:cNvPr id="8" name="图片 7">
            <a:extLst>
              <a:ext uri="{FF2B5EF4-FFF2-40B4-BE49-F238E27FC236}">
                <a16:creationId xmlns:a16="http://schemas.microsoft.com/office/drawing/2014/main" id="{ED653886-3783-4D43-AEF3-C19E4B21A0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1877" y="1223213"/>
            <a:ext cx="3832016" cy="3537227"/>
          </a:xfrm>
          <a:prstGeom prst="rect">
            <a:avLst/>
          </a:prstGeom>
        </p:spPr>
      </p:pic>
    </p:spTree>
    <p:extLst>
      <p:ext uri="{BB962C8B-B14F-4D97-AF65-F5344CB8AC3E}">
        <p14:creationId xmlns:p14="http://schemas.microsoft.com/office/powerpoint/2010/main" val="33724446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8625" y="79375"/>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Mathematical Models: A Sketch for the Philosophy of Math (1981)</a:t>
            </a:r>
            <a:endParaRPr lang="zh-CN" altLang="en-US" sz="2000" b="1" dirty="0">
              <a:solidFill>
                <a:srgbClr val="DBB76C"/>
              </a:solidFill>
              <a:latin typeface="Arial" charset="0"/>
              <a:ea typeface="Arial" charset="0"/>
              <a:cs typeface="Arial" charset="0"/>
            </a:endParaRPr>
          </a:p>
        </p:txBody>
      </p:sp>
      <p:sp>
        <p:nvSpPr>
          <p:cNvPr id="6" name="Rectangle 5"/>
          <p:cNvSpPr/>
          <p:nvPr/>
        </p:nvSpPr>
        <p:spPr>
          <a:xfrm>
            <a:off x="573731" y="563033"/>
            <a:ext cx="8295308" cy="461665"/>
          </a:xfrm>
          <a:prstGeom prst="rect">
            <a:avLst/>
          </a:prstGeom>
        </p:spPr>
        <p:txBody>
          <a:bodyPr wrap="square">
            <a:spAutoFit/>
          </a:bodyPr>
          <a:lstStyle/>
          <a:p>
            <a:pPr defTabSz="685783" eaLnBrk="0" fontAlgn="base" hangingPunct="0">
              <a:spcBef>
                <a:spcPct val="0"/>
              </a:spcBef>
              <a:spcAft>
                <a:spcPct val="0"/>
              </a:spcAft>
            </a:pPr>
            <a:r>
              <a:rPr lang="en-US" sz="2400" dirty="0">
                <a:solidFill>
                  <a:srgbClr val="FFFFFF"/>
                </a:solidFill>
                <a:latin typeface="Arial" charset="0"/>
                <a:ea typeface="Arial" charset="0"/>
                <a:cs typeface="Arial" charset="0"/>
              </a:rPr>
              <a:t>Saunders Mac Lane</a:t>
            </a:r>
            <a:r>
              <a:rPr lang="zh-CN" altLang="en-US" sz="2400" dirty="0">
                <a:solidFill>
                  <a:srgbClr val="FFFFFF"/>
                </a:solidFill>
                <a:latin typeface="Arial" charset="0"/>
                <a:ea typeface="Arial" charset="0"/>
                <a:cs typeface="Arial" charset="0"/>
              </a:rPr>
              <a:t>从数学文献中所总结出的各种动词片语</a:t>
            </a:r>
            <a:endParaRPr lang="en-US" sz="2400" i="1" dirty="0">
              <a:solidFill>
                <a:srgbClr val="FFFFFF"/>
              </a:solidFill>
              <a:latin typeface="Arial" charset="0"/>
              <a:ea typeface="Arial" charset="0"/>
              <a:cs typeface="Arial" charset="0"/>
            </a:endParaRPr>
          </a:p>
        </p:txBody>
      </p:sp>
      <p:sp>
        <p:nvSpPr>
          <p:cNvPr id="4" name="Rectangle 3"/>
          <p:cNvSpPr/>
          <p:nvPr/>
        </p:nvSpPr>
        <p:spPr>
          <a:xfrm>
            <a:off x="751077" y="4608931"/>
            <a:ext cx="7940617" cy="492443"/>
          </a:xfrm>
          <a:prstGeom prst="rect">
            <a:avLst/>
          </a:prstGeom>
        </p:spPr>
        <p:txBody>
          <a:bodyPr wrap="square">
            <a:spAutoFit/>
          </a:bodyPr>
          <a:lstStyle/>
          <a:p>
            <a:pPr defTabSz="685783" eaLnBrk="0" fontAlgn="base" hangingPunct="0">
              <a:spcBef>
                <a:spcPct val="0"/>
              </a:spcBef>
              <a:spcAft>
                <a:spcPct val="0"/>
              </a:spcAft>
            </a:pPr>
            <a:r>
              <a:rPr lang="mr-IN" sz="1300" dirty="0" err="1">
                <a:solidFill>
                  <a:schemeClr val="bg1"/>
                </a:solidFill>
              </a:rPr>
              <a:t>http</a:t>
            </a:r>
            <a:r>
              <a:rPr lang="mr-IN" sz="1300" dirty="0">
                <a:solidFill>
                  <a:schemeClr val="bg1"/>
                </a:solidFill>
              </a:rPr>
              <a:t>://</a:t>
            </a:r>
            <a:r>
              <a:rPr lang="mr-IN" sz="1300" dirty="0" err="1">
                <a:solidFill>
                  <a:schemeClr val="bg1"/>
                </a:solidFill>
              </a:rPr>
              <a:t>links.jstor.org</a:t>
            </a:r>
            <a:r>
              <a:rPr lang="mr-IN" sz="1300" dirty="0">
                <a:solidFill>
                  <a:schemeClr val="bg1"/>
                </a:solidFill>
              </a:rPr>
              <a:t>/</a:t>
            </a:r>
            <a:r>
              <a:rPr lang="mr-IN" sz="1300" dirty="0" err="1">
                <a:solidFill>
                  <a:schemeClr val="bg1"/>
                </a:solidFill>
              </a:rPr>
              <a:t>sici?sici</a:t>
            </a:r>
            <a:r>
              <a:rPr lang="mr-IN" sz="1300" dirty="0">
                <a:solidFill>
                  <a:schemeClr val="bg1"/>
                </a:solidFill>
              </a:rPr>
              <a:t>=0002-9890%28198108%2F09%2988%3A7%3C462%3AMMASFT%3E2.0.CO%3B2-D</a:t>
            </a:r>
            <a:endParaRPr lang="en-US" sz="1300" dirty="0">
              <a:solidFill>
                <a:schemeClr val="bg1"/>
              </a:solidFil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79793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10389</TotalTime>
  <Words>5958</Words>
  <Application>Microsoft Macintosh PowerPoint</Application>
  <PresentationFormat>On-screen Show (16:9)</PresentationFormat>
  <Paragraphs>934</Paragraphs>
  <Slides>146</Slides>
  <Notes>75</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146</vt:i4>
      </vt:variant>
    </vt:vector>
  </HeadingPairs>
  <TitlesOfParts>
    <vt:vector size="165" baseType="lpstr">
      <vt:lpstr>Hei</vt:lpstr>
      <vt:lpstr>Lora</vt:lpstr>
      <vt:lpstr>黑体</vt:lpstr>
      <vt:lpstr>STXingkai</vt:lpstr>
      <vt:lpstr>STXinwei</vt:lpstr>
      <vt:lpstr>STXinwei Regular</vt:lpstr>
      <vt:lpstr>Weibei SC</vt:lpstr>
      <vt:lpstr>造字工房毅黑（非商用）常规体</vt:lpstr>
      <vt:lpstr>Arial</vt:lpstr>
      <vt:lpstr>Calibri</vt:lpstr>
      <vt:lpstr>Cambria Math</vt:lpstr>
      <vt:lpstr>Comic Sans MS</vt:lpstr>
      <vt:lpstr>Times New Roman</vt:lpstr>
      <vt:lpstr>Wingdings</vt:lpstr>
      <vt:lpstr>Simple Light</vt:lpstr>
      <vt:lpstr>3_Office Theme</vt:lpstr>
      <vt:lpstr>1_Office Theme</vt:lpstr>
      <vt:lpstr>1_Simple Light</vt:lpstr>
      <vt:lpstr>2_Simple Light</vt:lpstr>
      <vt:lpstr>超越学科界限的认知基础 Transdisciplinary Cognitive Foundation</vt:lpstr>
      <vt:lpstr>How to Tell a Story?</vt:lpstr>
      <vt:lpstr>The Story of Moving Arrows (Archery)</vt:lpstr>
      <vt:lpstr>The Arrow of Time</vt:lpstr>
      <vt:lpstr>Arrows are about Symmetry-Breaking</vt:lpstr>
      <vt:lpstr>Splitting the Arrow</vt:lpstr>
      <vt:lpstr>8 Types of Arrows in Organic Chemistry</vt:lpstr>
      <vt:lpstr>Glossary</vt:lpstr>
      <vt:lpstr>Can Monkeys tell a Shakespearean Story?</vt:lpstr>
      <vt:lpstr>What is Transdisciplinary?</vt:lpstr>
      <vt:lpstr>Why Transdisciplinary?</vt:lpstr>
      <vt:lpstr>Metaphors and Story Telling</vt:lpstr>
      <vt:lpstr>The Science of Story Boarding</vt:lpstr>
      <vt:lpstr>Metaphors as a Cognitive Foundation</vt:lpstr>
      <vt:lpstr>A Metaphor in Space http://ghostcities.mit.edu/</vt:lpstr>
      <vt:lpstr>The Grand Daddy of Hypertext</vt:lpstr>
      <vt:lpstr>A Metaphor in Networked Documents</vt:lpstr>
      <vt:lpstr>Story Telling in a Workflow</vt:lpstr>
      <vt:lpstr>Contextualization and Story Boarding</vt:lpstr>
      <vt:lpstr>Character Design</vt:lpstr>
      <vt:lpstr>The “right” part out of a gazillion parts?</vt:lpstr>
      <vt:lpstr>Compression Algorithms can help</vt:lpstr>
      <vt:lpstr>The Four Central Questions</vt:lpstr>
      <vt:lpstr>PowerPoint Presentation</vt:lpstr>
      <vt:lpstr>Ontogeny and Phylogeny as Strategies for NsM?</vt:lpstr>
      <vt:lpstr>Order, Proportion and Proportionality</vt:lpstr>
      <vt:lpstr>Order in time, sequences, locations</vt:lpstr>
      <vt:lpstr>Proportion between key elements</vt:lpstr>
      <vt:lpstr>Measures and Proportionality</vt:lpstr>
      <vt:lpstr>Buyers be aware!</vt:lpstr>
      <vt:lpstr>Message Trumps Beauty!</vt:lpstr>
      <vt:lpstr>Higher Dimensional Structure  denoted by Arrows</vt:lpstr>
      <vt:lpstr>The Idea of Multiplication expressed in Arrows</vt:lpstr>
      <vt:lpstr>The World According to Category Theory</vt:lpstr>
      <vt:lpstr>Perspectives of Category Theorists (Yoneda Perspective)</vt:lpstr>
      <vt:lpstr>PowerPoint Presentation</vt:lpstr>
      <vt:lpstr>PowerPoint Presentation</vt:lpstr>
      <vt:lpstr>PowerPoint Presentation</vt:lpstr>
      <vt:lpstr>PowerPoint Presentation</vt:lpstr>
      <vt:lpstr>Arrows as Universal Building Blocks</vt:lpstr>
      <vt:lpstr>PowerPoint Presentation</vt:lpstr>
      <vt:lpstr>Arrow = Function = Morphism</vt:lpstr>
      <vt:lpstr>Functors are “Maps”</vt:lpstr>
      <vt:lpstr>PowerPoint Presentation</vt:lpstr>
      <vt:lpstr>Natural Transformation “relates” Functors</vt:lpstr>
      <vt:lpstr>Category Theory: Unary Computation</vt:lpstr>
      <vt:lpstr>Category Theory and Type Theory</vt:lpstr>
      <vt:lpstr>Verticle Composition</vt:lpstr>
      <vt:lpstr>Horizontal Composition</vt:lpstr>
      <vt:lpstr>Computing Architectures associated with Tools</vt:lpstr>
      <vt:lpstr>Universal Constructions as a “uniquing” strategy</vt:lpstr>
      <vt:lpstr>Limits and Co-Limits</vt:lpstr>
      <vt:lpstr>What is Monad</vt:lpstr>
      <vt:lpstr>Kleisli Arrow of outrageous Fortune</vt:lpstr>
      <vt:lpstr>Yoneda Lemma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Counter Arguments in Higher Dimensions (intersection will not occur in Higher Dimensions)</vt:lpstr>
      <vt:lpstr>PowerPoint Presentation</vt:lpstr>
      <vt:lpstr>PowerPoint Presentation</vt:lpstr>
      <vt:lpstr>PowerPoint Presentation</vt:lpstr>
      <vt:lpstr>PowerPoint Presentation</vt:lpstr>
      <vt:lpstr>PowerPoint Presentation</vt:lpstr>
      <vt:lpstr>本体比喻 (Ontological Metaphor)</vt:lpstr>
      <vt:lpstr>空间比喻 (Orientation Metaphor)</vt:lpstr>
      <vt:lpstr>系统比喻 （System Metaphor)</vt:lpstr>
      <vt:lpstr>PowerPoint Presentation</vt:lpstr>
      <vt:lpstr>Construct Story Telling using Metaphorical Connections</vt:lpstr>
      <vt:lpstr>PowerPoint Presentation</vt:lpstr>
      <vt:lpstr>关键词：Incommensurability （不可通约）</vt:lpstr>
      <vt:lpstr>Symmetries and Arrows</vt:lpstr>
      <vt:lpstr>PowerPoint Presentation</vt:lpstr>
      <vt:lpstr>管理本体隐喻：管理MediaWiki词汇</vt:lpstr>
      <vt:lpstr>PowerPoint Presentation</vt:lpstr>
      <vt:lpstr>PowerPoint Presentation</vt:lpstr>
      <vt:lpstr>知识图谱：Ontological Engineering</vt:lpstr>
      <vt:lpstr>可计算图：Computable Diagrams</vt:lpstr>
      <vt:lpstr>PowerPoint Presentation</vt:lpstr>
      <vt:lpstr>可计算图形语意：Computable Semantics</vt:lpstr>
      <vt:lpstr>Sensor Placement and 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写简短的个人传记</vt:lpstr>
      <vt:lpstr>可视化的内容大纲</vt:lpstr>
      <vt:lpstr>调研历史背景</vt:lpstr>
      <vt:lpstr>产品功能对比</vt:lpstr>
      <vt:lpstr>市场分析</vt:lpstr>
      <vt:lpstr>Sketch: 绘制故事板的工具</vt:lpstr>
      <vt:lpstr>Sketch: 绘制故事板的工具</vt:lpstr>
      <vt:lpstr>InDesign: 排版工具</vt:lpstr>
      <vt:lpstr>PowerPoint Presentation</vt:lpstr>
      <vt:lpstr>PowerPoint Presentation</vt:lpstr>
      <vt:lpstr>Wolfram Physics and Category Theory</vt:lpstr>
      <vt:lpstr>Embrace Complexity, Scale Agility</vt:lpstr>
      <vt:lpstr>The Pursuit of a Unified Representation</vt:lpstr>
      <vt:lpstr>Biology and Physiology</vt:lpstr>
      <vt:lpstr>Industrial and World Dynamics</vt:lpstr>
      <vt:lpstr>The Governing Rules of Story Telling</vt:lpstr>
      <vt:lpstr>PowerPoint Presentation</vt:lpstr>
      <vt:lpstr>PowerPoint Presentation</vt:lpstr>
      <vt:lpstr>Differentiate by Breaking Symmetries</vt:lpstr>
      <vt:lpstr>Does this Remind you of …</vt:lpstr>
      <vt:lpstr>Historical Threads of Story Telling</vt:lpstr>
      <vt:lpstr>Representing Numbers using Arrows</vt:lpstr>
      <vt:lpstr>Developments since Category Theory</vt:lpstr>
      <vt:lpstr>A New Math Foundation for Undergraduates</vt:lpstr>
      <vt:lpstr>A Series of Lectures on Category Theory</vt:lpstr>
      <vt:lpstr>The Cognitive Considerations of Story Telling</vt:lpstr>
      <vt:lpstr>Construct Story Telling using Metaphorical Connections</vt:lpstr>
      <vt:lpstr>Summary</vt:lpstr>
      <vt:lpstr>Students Actions before Monday October 12</vt:lpstr>
      <vt:lpstr>A Story Telling site about Alan Turing</vt:lpstr>
      <vt:lpstr>Turning Category Theory onto itself</vt:lpstr>
      <vt:lpstr>The Geometry of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1262</cp:revision>
  <dcterms:modified xsi:type="dcterms:W3CDTF">2020-10-21T15:21:29Z</dcterms:modified>
</cp:coreProperties>
</file>